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70" r:id="rId2"/>
    <p:sldId id="301" r:id="rId3"/>
    <p:sldId id="313" r:id="rId4"/>
    <p:sldId id="304" r:id="rId5"/>
    <p:sldId id="312" r:id="rId6"/>
    <p:sldId id="310" r:id="rId7"/>
    <p:sldId id="307" r:id="rId8"/>
    <p:sldId id="308" r:id="rId9"/>
    <p:sldId id="311" r:id="rId10"/>
    <p:sldId id="305" r:id="rId11"/>
    <p:sldId id="277" r:id="rId12"/>
    <p:sldId id="303" r:id="rId13"/>
    <p:sldId id="314" r:id="rId14"/>
    <p:sldId id="281" r:id="rId15"/>
  </p:sldIdLst>
  <p:sldSz cx="9906000" cy="6858000" type="A4"/>
  <p:notesSz cx="6794500" cy="9931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9966"/>
    <a:srgbClr val="0033CC"/>
    <a:srgbClr val="3333CC"/>
    <a:srgbClr val="C5C000"/>
    <a:srgbClr val="FF8633"/>
    <a:srgbClr val="008000"/>
    <a:srgbClr val="770B72"/>
    <a:srgbClr val="FF4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937" autoAdjust="0"/>
    <p:restoredTop sz="80118" autoAdjust="0"/>
  </p:normalViewPr>
  <p:slideViewPr>
    <p:cSldViewPr>
      <p:cViewPr>
        <p:scale>
          <a:sx n="90" d="100"/>
          <a:sy n="90" d="100"/>
        </p:scale>
        <p:origin x="-1248" y="-96"/>
      </p:cViewPr>
      <p:guideLst>
        <p:guide orient="horz" pos="2160"/>
        <p:guide pos="3120"/>
      </p:guideLst>
    </p:cSldViewPr>
  </p:slideViewPr>
  <p:outlineViewPr>
    <p:cViewPr>
      <p:scale>
        <a:sx n="33" d="100"/>
        <a:sy n="33" d="100"/>
      </p:scale>
      <p:origin x="0" y="3942"/>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77" d="100"/>
          <a:sy n="77" d="100"/>
        </p:scale>
        <p:origin x="-996" y="-9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dirty="0">
                <a:latin typeface="Arial" pitchFamily="34" charset="0"/>
                <a:ea typeface="ＭＳ Ｐゴシック"/>
                <a:cs typeface="Arial" pitchFamily="34" charset="0"/>
              </a:defRPr>
            </a:lvl1pPr>
          </a:lstStyle>
          <a:p>
            <a:pPr>
              <a:defRPr/>
            </a:pPr>
            <a:endParaRPr lang="fr-FR"/>
          </a:p>
        </p:txBody>
      </p:sp>
      <p:sp>
        <p:nvSpPr>
          <p:cNvPr id="3" name="Espace réservé de la date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smtClean="0">
                <a:latin typeface="Arial" pitchFamily="34" charset="0"/>
                <a:ea typeface="ＭＳ Ｐゴシック"/>
                <a:cs typeface="Arial" pitchFamily="34" charset="0"/>
              </a:defRPr>
            </a:lvl1pPr>
          </a:lstStyle>
          <a:p>
            <a:pPr>
              <a:defRPr/>
            </a:pPr>
            <a:fld id="{4997D896-35A6-4578-9C95-E3765A486922}" type="datetimeFigureOut">
              <a:rPr lang="fr-FR"/>
              <a:pPr>
                <a:defRPr/>
              </a:pPr>
              <a:t>07/11/2012</a:t>
            </a:fld>
            <a:endParaRPr lang="fr-FR" dirty="0"/>
          </a:p>
        </p:txBody>
      </p:sp>
      <p:sp>
        <p:nvSpPr>
          <p:cNvPr id="4" name="Espace réservé du pied de page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dirty="0">
                <a:latin typeface="Arial" pitchFamily="34" charset="0"/>
                <a:ea typeface="ＭＳ Ｐゴシック"/>
                <a:cs typeface="Arial"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smtClean="0">
                <a:latin typeface="Arial" pitchFamily="34" charset="0"/>
                <a:ea typeface="ＭＳ Ｐゴシック"/>
                <a:cs typeface="Arial" pitchFamily="34" charset="0"/>
              </a:defRPr>
            </a:lvl1pPr>
          </a:lstStyle>
          <a:p>
            <a:pPr>
              <a:defRPr/>
            </a:pPr>
            <a:fld id="{E9AB91DE-E9EC-4247-B856-3BA00D077846}" type="slidenum">
              <a:rPr lang="fr-FR"/>
              <a:pPr>
                <a:defRPr/>
              </a:pPr>
              <a:t>‹#›</a:t>
            </a:fld>
            <a:endParaRPr lang="fr-FR" dirty="0"/>
          </a:p>
        </p:txBody>
      </p:sp>
    </p:spTree>
    <p:extLst>
      <p:ext uri="{BB962C8B-B14F-4D97-AF65-F5344CB8AC3E}">
        <p14:creationId xmlns:p14="http://schemas.microsoft.com/office/powerpoint/2010/main" val="170626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4813" cy="55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ea typeface="ＭＳ Ｐゴシック"/>
                <a:cs typeface="ＭＳ Ｐゴシック"/>
              </a:defRPr>
            </a:lvl1pPr>
          </a:lstStyle>
          <a:p>
            <a:pPr>
              <a:defRPr/>
            </a:pPr>
            <a:endParaRPr lang="fr-FR"/>
          </a:p>
        </p:txBody>
      </p:sp>
      <p:sp>
        <p:nvSpPr>
          <p:cNvPr id="12291" name="Rectangle 3"/>
          <p:cNvSpPr>
            <a:spLocks noGrp="1" noChangeArrowheads="1"/>
          </p:cNvSpPr>
          <p:nvPr>
            <p:ph type="dt" idx="1"/>
          </p:nvPr>
        </p:nvSpPr>
        <p:spPr bwMode="auto">
          <a:xfrm>
            <a:off x="3849688" y="0"/>
            <a:ext cx="2944812" cy="552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dirty="0">
                <a:latin typeface="Arial" pitchFamily="34" charset="0"/>
                <a:ea typeface="ＭＳ Ｐゴシック"/>
                <a:cs typeface="ＭＳ Ｐゴシック"/>
              </a:defRPr>
            </a:lvl1pPr>
          </a:lstStyle>
          <a:p>
            <a:pPr>
              <a:defRPr/>
            </a:pPr>
            <a:endParaRPr lang="fr-FR"/>
          </a:p>
        </p:txBody>
      </p:sp>
      <p:sp>
        <p:nvSpPr>
          <p:cNvPr id="27652" name="Rectangle 4"/>
          <p:cNvSpPr>
            <a:spLocks noGrp="1" noRot="1" noChangeAspect="1" noChangeArrowheads="1" noTextEdit="1"/>
          </p:cNvSpPr>
          <p:nvPr>
            <p:ph type="sldImg" idx="2"/>
          </p:nvPr>
        </p:nvSpPr>
        <p:spPr bwMode="auto">
          <a:xfrm>
            <a:off x="687388" y="771525"/>
            <a:ext cx="5419725" cy="37528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45038"/>
            <a:ext cx="4981575" cy="4413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12294" name="Rectangle 6"/>
          <p:cNvSpPr>
            <a:spLocks noGrp="1" noChangeArrowheads="1"/>
          </p:cNvSpPr>
          <p:nvPr>
            <p:ph type="ftr" sz="quarter" idx="4"/>
          </p:nvPr>
        </p:nvSpPr>
        <p:spPr bwMode="auto">
          <a:xfrm>
            <a:off x="0" y="9378950"/>
            <a:ext cx="2944813" cy="552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ea typeface="ＭＳ Ｐゴシック"/>
                <a:cs typeface="ＭＳ Ｐゴシック"/>
              </a:defRPr>
            </a:lvl1pPr>
          </a:lstStyle>
          <a:p>
            <a:pPr>
              <a:defRPr/>
            </a:pPr>
            <a:endParaRPr lang="fr-FR"/>
          </a:p>
        </p:txBody>
      </p:sp>
      <p:sp>
        <p:nvSpPr>
          <p:cNvPr id="12295" name="Rectangle 7"/>
          <p:cNvSpPr>
            <a:spLocks noGrp="1" noChangeArrowheads="1"/>
          </p:cNvSpPr>
          <p:nvPr>
            <p:ph type="sldNum" sz="quarter" idx="5"/>
          </p:nvPr>
        </p:nvSpPr>
        <p:spPr bwMode="auto">
          <a:xfrm>
            <a:off x="3849688" y="9378950"/>
            <a:ext cx="2944812" cy="552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a:cs typeface="ＭＳ Ｐゴシック"/>
              </a:defRPr>
            </a:lvl1pPr>
          </a:lstStyle>
          <a:p>
            <a:pPr>
              <a:defRPr/>
            </a:pPr>
            <a:fld id="{FD6AB239-CB6B-4BF2-9960-E4BE568725B6}" type="slidenum">
              <a:rPr lang="en-US"/>
              <a:pPr>
                <a:defRPr/>
              </a:pPr>
              <a:t>‹#›</a:t>
            </a:fld>
            <a:endParaRPr lang="en-US" dirty="0"/>
          </a:p>
        </p:txBody>
      </p:sp>
    </p:spTree>
    <p:extLst>
      <p:ext uri="{BB962C8B-B14F-4D97-AF65-F5344CB8AC3E}">
        <p14:creationId xmlns:p14="http://schemas.microsoft.com/office/powerpoint/2010/main" val="3586740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It is a well-known fact that physical activity is good for one’s </a:t>
            </a:r>
            <a:r>
              <a:rPr lang="en" b="0" i="0" u="none" dirty="0" smtClean="0">
                <a:ea typeface="ＭＳ Ｐゴシック" pitchFamily="34" charset="-128"/>
              </a:rPr>
              <a:t>health. </a:t>
            </a:r>
            <a:endParaRPr lang="en" b="0" i="0" u="none" dirty="0">
              <a:ea typeface="ＭＳ Ｐゴシック" pitchFamily="34" charset="-128"/>
            </a:endParaRPr>
          </a:p>
          <a:p>
            <a:pPr algn="l" rtl="0"/>
            <a:r>
              <a:rPr lang="en" b="0" i="0" u="none" dirty="0">
                <a:ea typeface="ＭＳ Ｐゴシック" pitchFamily="34" charset="-128"/>
              </a:rPr>
              <a:t>Working generates physical </a:t>
            </a:r>
            <a:r>
              <a:rPr lang="en" b="0" i="0" u="none" dirty="0" smtClean="0">
                <a:ea typeface="ＭＳ Ｐゴシック" pitchFamily="34" charset="-128"/>
              </a:rPr>
              <a:t>activity.</a:t>
            </a:r>
            <a:endParaRPr lang="en" b="0" i="0" u="none" dirty="0">
              <a:ea typeface="ＭＳ Ｐゴシック" pitchFamily="34" charset="-128"/>
            </a:endParaRPr>
          </a:p>
          <a:p>
            <a:pPr algn="l" rtl="0"/>
            <a:r>
              <a:rPr lang="en" b="0" i="0" u="none" dirty="0">
                <a:ea typeface="ＭＳ Ｐゴシック" pitchFamily="34" charset="-128"/>
              </a:rPr>
              <a:t>Unfortunately, sometimes certain work conditions and postures can be detrimental to one’s </a:t>
            </a:r>
            <a:r>
              <a:rPr lang="en" b="0" i="0" u="none" dirty="0" smtClean="0">
                <a:ea typeface="ＭＳ Ｐゴシック" pitchFamily="34" charset="-128"/>
              </a:rPr>
              <a:t>health.</a:t>
            </a:r>
            <a:endParaRPr lang="en" b="0" i="0" u="none" dirty="0">
              <a:ea typeface="ＭＳ Ｐゴシック" pitchFamily="34" charset="-128"/>
            </a:endParaRPr>
          </a:p>
          <a:p>
            <a:pPr algn="l" rtl="0"/>
            <a:r>
              <a:rPr lang="en" b="0" i="0" u="none" dirty="0">
                <a:ea typeface="ＭＳ Ｐゴシック" pitchFamily="34" charset="-128"/>
              </a:rPr>
              <a:t>It is therefore necessary to work ergonomically, that is to say, respecting the natural curves of the body and assuming the least tiring and constraining positions </a:t>
            </a:r>
            <a:r>
              <a:rPr lang="en" b="0" i="0" u="none" dirty="0" smtClean="0">
                <a:ea typeface="ＭＳ Ｐゴシック" pitchFamily="34" charset="-128"/>
              </a:rPr>
              <a:t>possible.</a:t>
            </a:r>
            <a:endParaRPr lang="en" b="0" i="0" u="none" dirty="0">
              <a:ea typeface="ＭＳ Ｐゴシック" pitchFamily="34" charset="-128"/>
            </a:endParaRPr>
          </a:p>
          <a:p>
            <a:pPr algn="l" rtl="0"/>
            <a:r>
              <a:rPr lang="en" b="0" i="0" u="none" dirty="0">
                <a:ea typeface="ＭＳ Ｐゴシック" pitchFamily="34" charset="-128"/>
              </a:rPr>
              <a:t>If you do not pay attention to your work posture, in the long term, you run the risk of suffering the onset of MSDs</a:t>
            </a:r>
          </a:p>
          <a:p>
            <a:pPr algn="l" rtl="0"/>
            <a:r>
              <a:rPr lang="en" b="0" i="0" u="none" dirty="0">
                <a:ea typeface="ＭＳ Ｐゴシック" pitchFamily="34" charset="-128"/>
              </a:rPr>
              <a:t>What do </a:t>
            </a:r>
            <a:r>
              <a:rPr lang="en" b="0" i="0" u="none" dirty="0" smtClean="0">
                <a:ea typeface="ＭＳ Ｐゴシック" pitchFamily="34" charset="-128"/>
              </a:rPr>
              <a:t>musculoskeletal </a:t>
            </a:r>
            <a:r>
              <a:rPr lang="en" b="0" i="0" u="none" dirty="0">
                <a:ea typeface="ＭＳ Ｐゴシック" pitchFamily="34" charset="-128"/>
              </a:rPr>
              <a:t>disorders mean to you?</a:t>
            </a:r>
            <a:endParaRPr lang="en" dirty="0" smtClean="0">
              <a:ea typeface="ＭＳ Ｐゴシック" pitchFamily="34" charset="-128"/>
            </a:endParaRPr>
          </a:p>
          <a:p>
            <a:pPr algn="l" rtl="0"/>
            <a:r>
              <a:rPr lang="en" b="0" i="0" u="none" dirty="0">
                <a:solidFill>
                  <a:schemeClr val="accent6"/>
                </a:solidFill>
                <a:ea typeface="ＭＳ Ｐゴシック" pitchFamily="34" charset="-128"/>
              </a:rPr>
              <a:t>[Make staff participate before proceeding with the next slide]</a:t>
            </a:r>
            <a:endParaRPr lang="en" dirty="0" smtClean="0">
              <a:solidFill>
                <a:schemeClr val="accent6"/>
              </a:solidFill>
              <a:ea typeface="ＭＳ Ｐゴシック" pitchFamily="34" charset="-128"/>
            </a:endParaRPr>
          </a:p>
        </p:txBody>
      </p:sp>
      <p:sp>
        <p:nvSpPr>
          <p:cNvPr id="28676" name="Espace réservé du numéro de diapositive 3"/>
          <p:cNvSpPr>
            <a:spLocks noGrp="1"/>
          </p:cNvSpPr>
          <p:nvPr>
            <p:ph type="sldNum" sz="quarter" idx="5"/>
          </p:nvPr>
        </p:nvSpPr>
        <p:spPr>
          <a:noFill/>
        </p:spPr>
        <p:txBody>
          <a:bodyPr/>
          <a:lstStyle/>
          <a:p>
            <a:pPr algn="l" rtl="0"/>
            <a:fld id="{8107DEBF-22E9-477F-A739-6AC594B72202}" type="slidenum">
              <a:rPr>
                <a:latin typeface="Arial" charset="0"/>
                <a:ea typeface="ＭＳ Ｐゴシック" pitchFamily="34" charset="-128"/>
              </a:rPr>
              <a:pPr/>
              <a:t>1</a:t>
            </a:fld>
            <a:endParaRPr lang="en"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Organisation of work is one of the keys to avoiding the onset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Quite often, since they are accustomed to their knowledge and their personal feeling, operators have the reflex to adjust their position</a:t>
            </a:r>
            <a:r>
              <a:rPr lang="en" b="0" i="0" u="none" dirty="0" smtClean="0">
                <a:ea typeface="ＭＳ Ｐゴシック" pitchFamily="34" charset="-128"/>
              </a:rPr>
              <a:t>. </a:t>
            </a:r>
            <a:endParaRPr lang="en" b="0" i="0" u="none" dirty="0">
              <a:ea typeface="ＭＳ Ｐゴシック" pitchFamily="34" charset="-128"/>
            </a:endParaRPr>
          </a:p>
          <a:p>
            <a:pPr algn="l" rtl="0"/>
            <a:r>
              <a:rPr lang="en" b="0" i="0" u="none" dirty="0">
                <a:ea typeface="ＭＳ Ｐゴシック" pitchFamily="34" charset="-128"/>
              </a:rPr>
              <a:t>For example, the use of a reel (in the absence of steps) so as to avoid working with stretched arms </a:t>
            </a:r>
            <a:r>
              <a:rPr lang="en" b="0" i="0" u="none" baseline="0" dirty="0">
                <a:ea typeface="ＭＳ Ｐゴシック" pitchFamily="34" charset="-128"/>
              </a:rPr>
              <a:t>and/or</a:t>
            </a:r>
            <a:r>
              <a:rPr lang="en" b="0" i="0" u="none" dirty="0">
                <a:ea typeface="ＭＳ Ｐゴシック" pitchFamily="34" charset="-128"/>
              </a:rPr>
              <a:t> arms over the head. </a:t>
            </a:r>
          </a:p>
          <a:p>
            <a:pPr algn="l" rtl="0"/>
            <a:r>
              <a:rPr lang="en" b="0" i="0" u="none" dirty="0">
                <a:ea typeface="ＭＳ Ｐゴシック" pitchFamily="34" charset="-128"/>
              </a:rPr>
              <a:t>The work space can be equipped with tools in good working condition that are useful and can be accessed quickly </a:t>
            </a:r>
            <a:r>
              <a:rPr lang="en" b="0" i="0" u="none" baseline="0" dirty="0">
                <a:ea typeface="ＭＳ Ｐゴシック" pitchFamily="34" charset="-128"/>
              </a:rPr>
              <a:t>(eg.</a:t>
            </a:r>
            <a:r>
              <a:rPr lang="en" b="0" i="0" u="none" dirty="0">
                <a:ea typeface="ＭＳ Ｐゴシック" pitchFamily="34" charset="-128"/>
              </a:rPr>
              <a:t> electric machines instead of hand machines, use of ergonomic foam sheets on protruding parts).</a:t>
            </a:r>
            <a:endParaRPr lang="en" dirty="0" smtClean="0">
              <a:ea typeface="ＭＳ Ｐゴシック" pitchFamily="34" charset="-128"/>
            </a:endParaRPr>
          </a:p>
          <a:p>
            <a:endParaRPr lang="en" dirty="0" smtClean="0">
              <a:ea typeface="ＭＳ Ｐゴシック" pitchFamily="34" charset="-128"/>
            </a:endParaRPr>
          </a:p>
        </p:txBody>
      </p:sp>
      <p:sp>
        <p:nvSpPr>
          <p:cNvPr id="37892" name="Espace réservé du numéro de diapositive 3"/>
          <p:cNvSpPr>
            <a:spLocks noGrp="1"/>
          </p:cNvSpPr>
          <p:nvPr>
            <p:ph type="sldNum" sz="quarter" idx="5"/>
          </p:nvPr>
        </p:nvSpPr>
        <p:spPr>
          <a:noFill/>
        </p:spPr>
        <p:txBody>
          <a:bodyPr/>
          <a:lstStyle/>
          <a:p>
            <a:pPr algn="l" rtl="0"/>
            <a:fld id="{A8691656-417F-4C42-913C-1DB0D959AB83}" type="slidenum">
              <a:rPr>
                <a:latin typeface="Arial" charset="0"/>
                <a:ea typeface="ＭＳ Ｐゴシック" pitchFamily="34" charset="-128"/>
              </a:rPr>
              <a:pPr/>
              <a:t>10</a:t>
            </a:fld>
            <a:endParaRPr lang="en"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lgn="l" rtl="0">
              <a:defRPr/>
            </a:pPr>
            <a:r>
              <a:rPr lang="en" b="0" i="0" u="none" dirty="0"/>
              <a:t>Favour the use of handling material and tools that are placed at your disposal so as to make fewer demands on your body.</a:t>
            </a:r>
          </a:p>
          <a:p>
            <a:pPr algn="l" rtl="0">
              <a:defRPr/>
            </a:pPr>
            <a:r>
              <a:rPr lang="en" b="0" i="0" u="none" dirty="0"/>
              <a:t>By forcing our bodies too much, the resources become depleted, and if the resources decrease, the body becomes weaker.</a:t>
            </a:r>
          </a:p>
          <a:p>
            <a:pPr algn="l" rtl="0">
              <a:defRPr/>
            </a:pPr>
            <a:r>
              <a:rPr lang="en" b="0" i="0" u="none" dirty="0"/>
              <a:t>All the means attached for relieving our body from constraints are good to be employed, such as:</a:t>
            </a:r>
          </a:p>
          <a:p>
            <a:pPr marL="171450" indent="-171450" algn="l" rtl="0">
              <a:buFontTx/>
              <a:buChar char="-"/>
              <a:defRPr/>
            </a:pPr>
            <a:r>
              <a:rPr lang="en" b="0" i="0" u="none" dirty="0"/>
              <a:t>Screw </a:t>
            </a:r>
            <a:r>
              <a:rPr lang="en" b="0" i="0" u="none" dirty="0" smtClean="0"/>
              <a:t>guns.</a:t>
            </a:r>
            <a:endParaRPr lang="en" dirty="0" smtClean="0"/>
          </a:p>
          <a:p>
            <a:pPr marL="171450" indent="-171450" algn="l" rtl="0">
              <a:buFontTx/>
              <a:buChar char="-"/>
              <a:defRPr/>
            </a:pPr>
            <a:r>
              <a:rPr lang="en" b="0" i="0" u="none" dirty="0" smtClean="0"/>
              <a:t>Forklifts.</a:t>
            </a:r>
            <a:endParaRPr lang="en" dirty="0" smtClean="0"/>
          </a:p>
          <a:p>
            <a:pPr marL="171450" indent="-171450" algn="l" rtl="0">
              <a:buFontTx/>
              <a:buChar char="-"/>
              <a:defRPr/>
            </a:pPr>
            <a:r>
              <a:rPr lang="en" b="0" i="0" u="none" dirty="0" smtClean="0"/>
              <a:t>Hoists.</a:t>
            </a:r>
            <a:endParaRPr lang="en" dirty="0" smtClean="0"/>
          </a:p>
          <a:p>
            <a:pPr marL="171450" indent="-171450" algn="l" rtl="0">
              <a:buFontTx/>
              <a:buChar char="-"/>
              <a:defRPr/>
            </a:pPr>
            <a:r>
              <a:rPr lang="en" b="0" i="0" u="none" dirty="0" smtClean="0"/>
              <a:t>Hammers.</a:t>
            </a:r>
            <a:endParaRPr lang="en" dirty="0" smtClean="0"/>
          </a:p>
          <a:p>
            <a:pPr algn="l" rtl="0">
              <a:defRPr/>
            </a:pPr>
            <a:r>
              <a:rPr lang="en" b="0" i="0" u="none" dirty="0"/>
              <a:t>It is also necessary to maintain this material because it is as useful to you as it is to your colleagues. </a:t>
            </a:r>
          </a:p>
          <a:p>
            <a:pPr algn="l" rtl="0">
              <a:defRPr/>
            </a:pPr>
            <a:endParaRPr lang="en" dirty="0" smtClean="0"/>
          </a:p>
        </p:txBody>
      </p:sp>
      <p:sp>
        <p:nvSpPr>
          <p:cNvPr id="38916" name="Espace réservé du numéro de diapositive 3"/>
          <p:cNvSpPr>
            <a:spLocks noGrp="1"/>
          </p:cNvSpPr>
          <p:nvPr>
            <p:ph type="sldNum" sz="quarter" idx="5"/>
          </p:nvPr>
        </p:nvSpPr>
        <p:spPr>
          <a:noFill/>
        </p:spPr>
        <p:txBody>
          <a:bodyPr/>
          <a:lstStyle/>
          <a:p>
            <a:pPr algn="l" rtl="0"/>
            <a:fld id="{A21D6739-A572-48E8-9715-500A2BD803B4}" type="slidenum">
              <a:rPr>
                <a:latin typeface="Arial" charset="0"/>
                <a:ea typeface="ＭＳ Ｐゴシック" pitchFamily="34" charset="-128"/>
              </a:rPr>
              <a:pPr/>
              <a:t>11</a:t>
            </a:fld>
            <a:endParaRPr lang="en"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lnSpcReduction="10000"/>
          </a:bodyPr>
          <a:lstStyle/>
          <a:p>
            <a:pPr algn="l" rtl="0">
              <a:defRPr/>
            </a:pPr>
            <a:r>
              <a:rPr lang="en" b="0" i="0" u="none" dirty="0"/>
              <a:t>It will never be said enough, think before you act. </a:t>
            </a:r>
          </a:p>
          <a:p>
            <a:pPr algn="l" rtl="0">
              <a:defRPr/>
            </a:pPr>
            <a:r>
              <a:rPr lang="en" b="0" i="0" u="none" dirty="0"/>
              <a:t>It is by anticipating your work that you will work best. It allows you to be organised.</a:t>
            </a:r>
          </a:p>
          <a:p>
            <a:pPr algn="l" rtl="0">
              <a:defRPr/>
            </a:pPr>
            <a:r>
              <a:rPr lang="en" b="0" i="0" u="none" dirty="0"/>
              <a:t>For example, by optimising trips, by dropping off or going to look for several things at the same time </a:t>
            </a:r>
            <a:r>
              <a:rPr lang="en" b="0" i="0" u="none" baseline="0" dirty="0"/>
              <a:t>and by</a:t>
            </a:r>
            <a:r>
              <a:rPr lang="en" b="0" i="0" u="none" dirty="0"/>
              <a:t> distributing weight based on the number of trips.</a:t>
            </a:r>
            <a:endParaRPr lang="en" dirty="0" smtClean="0"/>
          </a:p>
          <a:p>
            <a:pPr algn="l" rtl="0">
              <a:defRPr/>
            </a:pPr>
            <a:r>
              <a:rPr lang="en" b="0" i="0" u="none" dirty="0"/>
              <a:t>Each of you knows your job and the tasks to be accomplished best. You are therefore in the best position to know where there is a concern and to propose improvements. </a:t>
            </a:r>
          </a:p>
          <a:p>
            <a:pPr algn="l" rtl="0">
              <a:defRPr/>
            </a:pPr>
            <a:r>
              <a:rPr lang="en" b="0" i="0" u="none" dirty="0"/>
              <a:t>The books containing lists of faults also serve this purpose. Do not hesitate to bring up the problems that you have identified and to propose corrective actions.</a:t>
            </a:r>
          </a:p>
          <a:p>
            <a:pPr algn="l" rtl="0">
              <a:defRPr/>
            </a:pPr>
            <a:endParaRPr lang="en" dirty="0" smtClean="0"/>
          </a:p>
          <a:p>
            <a:pPr algn="l" rtl="0">
              <a:defRPr/>
            </a:pPr>
            <a:r>
              <a:rPr lang="en" b="0" i="0" u="none" dirty="0"/>
              <a:t>Prevention also comes through knowledge. How can you safeguard yourself against something that you don’t know? </a:t>
            </a:r>
            <a:endParaRPr lang="en" dirty="0" smtClean="0"/>
          </a:p>
          <a:p>
            <a:pPr algn="l" rtl="0">
              <a:defRPr/>
            </a:pPr>
            <a:r>
              <a:rPr lang="en" b="0" i="0" u="none" dirty="0"/>
              <a:t>It is for that reason that awareness efforts are proposed to you regularly so that you can discover or deepen your knowledge. You can also request individual training so as to better understand certain risks and protect yourself.</a:t>
            </a:r>
          </a:p>
          <a:p>
            <a:pPr algn="l" rtl="0">
              <a:defRPr/>
            </a:pPr>
            <a:endParaRPr lang="en" dirty="0" smtClean="0"/>
          </a:p>
          <a:p>
            <a:pPr algn="l" rtl="0">
              <a:defRPr/>
            </a:pPr>
            <a:r>
              <a:rPr lang="en" b="0" i="0" u="none" dirty="0"/>
              <a:t>You can also consult your physician if the constant pain that make it uncomfortable for you to work persist. </a:t>
            </a:r>
            <a:endParaRPr lang="en" dirty="0" smtClean="0"/>
          </a:p>
        </p:txBody>
      </p:sp>
      <p:sp>
        <p:nvSpPr>
          <p:cNvPr id="39940" name="Espace réservé du numéro de diapositive 3"/>
          <p:cNvSpPr>
            <a:spLocks noGrp="1"/>
          </p:cNvSpPr>
          <p:nvPr>
            <p:ph type="sldNum" sz="quarter" idx="5"/>
          </p:nvPr>
        </p:nvSpPr>
        <p:spPr>
          <a:noFill/>
        </p:spPr>
        <p:txBody>
          <a:bodyPr/>
          <a:lstStyle/>
          <a:p>
            <a:pPr algn="l" rtl="0"/>
            <a:fld id="{9B8AC7F8-299F-40EC-995F-A85A766ECE60}" type="slidenum">
              <a:rPr>
                <a:latin typeface="Arial" charset="0"/>
                <a:ea typeface="ＭＳ Ｐゴシック" pitchFamily="34" charset="-128"/>
              </a:rPr>
              <a:pPr/>
              <a:t>12</a:t>
            </a:fld>
            <a:endParaRPr lang="en"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The prevention of risks comes inevitably through the sphere of personal life.</a:t>
            </a:r>
            <a:endParaRPr lang="en" dirty="0" smtClean="0">
              <a:ea typeface="ＭＳ Ｐゴシック" pitchFamily="34" charset="-128"/>
            </a:endParaRPr>
          </a:p>
          <a:p>
            <a:pPr algn="l" rtl="0"/>
            <a:r>
              <a:rPr lang="en" b="0" i="0" u="none" dirty="0">
                <a:ea typeface="ＭＳ Ｐゴシック" pitchFamily="34" charset="-128"/>
              </a:rPr>
              <a:t>Regular physical activity is essential</a:t>
            </a:r>
            <a:r>
              <a:rPr lang="en" b="0" i="0" u="none" dirty="0" smtClean="0">
                <a:ea typeface="ＭＳ Ｐゴシック" pitchFamily="34" charset="-128"/>
              </a:rPr>
              <a:t>. </a:t>
            </a:r>
            <a:r>
              <a:rPr lang="en" b="0" i="0" u="none" baseline="0" dirty="0" smtClean="0">
                <a:ea typeface="ＭＳ Ｐゴシック" pitchFamily="34" charset="-128"/>
              </a:rPr>
              <a:t>It</a:t>
            </a:r>
            <a:r>
              <a:rPr lang="en" b="0" i="0" u="none" dirty="0" smtClean="0">
                <a:ea typeface="ＭＳ Ｐゴシック" pitchFamily="34" charset="-128"/>
              </a:rPr>
              <a:t> </a:t>
            </a:r>
            <a:r>
              <a:rPr lang="en" b="0" i="0" u="none" dirty="0">
                <a:ea typeface="ＭＳ Ｐゴシック" pitchFamily="34" charset="-128"/>
              </a:rPr>
              <a:t>allows you to maintain your muscle structure and to suffer fewer physical burdens.</a:t>
            </a:r>
          </a:p>
          <a:p>
            <a:pPr algn="l" rtl="0"/>
            <a:r>
              <a:rPr lang="en" b="0" i="0" u="none" dirty="0" smtClean="0">
                <a:ea typeface="ＭＳ Ｐゴシック" pitchFamily="34" charset="-128"/>
              </a:rPr>
              <a:t>It</a:t>
            </a:r>
            <a:r>
              <a:rPr lang="en" b="0" i="0" u="none" baseline="0" dirty="0" smtClean="0">
                <a:ea typeface="ＭＳ Ｐゴシック" pitchFamily="34" charset="-128"/>
              </a:rPr>
              <a:t> i</a:t>
            </a:r>
            <a:r>
              <a:rPr lang="en" b="0" i="0" u="none" dirty="0" smtClean="0">
                <a:ea typeface="ＭＳ Ｐゴシック" pitchFamily="34" charset="-128"/>
              </a:rPr>
              <a:t>s </a:t>
            </a:r>
            <a:r>
              <a:rPr lang="en" b="0" i="0" u="none" dirty="0">
                <a:ea typeface="ＭＳ Ｐゴシック" pitchFamily="34" charset="-128"/>
              </a:rPr>
              <a:t>also a good way to relieve stress.</a:t>
            </a:r>
          </a:p>
          <a:p>
            <a:pPr algn="l" rtl="0"/>
            <a:r>
              <a:rPr lang="en" b="0" i="0" u="none" dirty="0">
                <a:ea typeface="ＭＳ Ｐゴシック" pitchFamily="34" charset="-128"/>
              </a:rPr>
              <a:t>Similarly, having a varied and balanced diet allows you to absorb all the nutrients, vitamins and proteins necessary for your body’s balance.</a:t>
            </a:r>
          </a:p>
          <a:p>
            <a:pPr algn="l" rtl="0"/>
            <a:r>
              <a:rPr lang="en" b="0" i="0" u="none" dirty="0">
                <a:ea typeface="ＭＳ Ｐゴシック" pitchFamily="34" charset="-128"/>
              </a:rPr>
              <a:t>Good hydration, especially with heat or physical exertion, is essential in order to eliminate toxins. </a:t>
            </a:r>
          </a:p>
          <a:p>
            <a:pPr algn="l" rtl="0"/>
            <a:r>
              <a:rPr lang="en" b="0" i="0" u="none" dirty="0">
                <a:ea typeface="ＭＳ Ｐゴシック" pitchFamily="34" charset="-128"/>
              </a:rPr>
              <a:t>Avoid alcohol that does not quench your thirst and does not satisfy your urge to drink. Also, avoid excessive amounts of coffee, tea and energy drinks since they over-stimulate the heart. </a:t>
            </a:r>
            <a:endParaRPr lang="en" dirty="0" smtClean="0">
              <a:ea typeface="ＭＳ Ｐゴシック" pitchFamily="34" charset="-128"/>
            </a:endParaRPr>
          </a:p>
          <a:p>
            <a:pPr algn="l" rtl="0"/>
            <a:r>
              <a:rPr lang="en" b="0" i="0" u="none" dirty="0">
                <a:ea typeface="ＭＳ Ｐゴシック" pitchFamily="34" charset="-128"/>
              </a:rPr>
              <a:t>Tobacco must be limited since it reduces the body’s physical capabilities and endurance. </a:t>
            </a:r>
          </a:p>
          <a:p>
            <a:pPr algn="l" rtl="0"/>
            <a:r>
              <a:rPr lang="en" b="0" i="0" u="none" dirty="0">
                <a:ea typeface="ＭＳ Ｐゴシック" pitchFamily="34" charset="-128"/>
              </a:rPr>
              <a:t>Take care of your body every day!</a:t>
            </a:r>
            <a:endParaRPr lang="en" dirty="0" smtClean="0">
              <a:ea typeface="ＭＳ Ｐゴシック" pitchFamily="34" charset="-128"/>
            </a:endParaRPr>
          </a:p>
        </p:txBody>
      </p:sp>
      <p:sp>
        <p:nvSpPr>
          <p:cNvPr id="40964" name="Espace réservé du numéro de diapositive 3"/>
          <p:cNvSpPr>
            <a:spLocks noGrp="1"/>
          </p:cNvSpPr>
          <p:nvPr>
            <p:ph type="sldNum" sz="quarter" idx="5"/>
          </p:nvPr>
        </p:nvSpPr>
        <p:spPr>
          <a:noFill/>
        </p:spPr>
        <p:txBody>
          <a:bodyPr/>
          <a:lstStyle/>
          <a:p>
            <a:pPr algn="l" rtl="0"/>
            <a:fld id="{ABF393FC-5782-4BB9-B4AA-C695DAE34E36}" type="slidenum">
              <a:rPr>
                <a:latin typeface="Arial" charset="0"/>
                <a:ea typeface="ＭＳ Ｐゴシック" pitchFamily="34" charset="-128"/>
              </a:rPr>
              <a:pPr/>
              <a:t>13</a:t>
            </a:fld>
            <a:endParaRPr lang="en"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ln/>
        </p:spPr>
        <p:txBody>
          <a:bodyPr/>
          <a:lstStyle/>
          <a:p>
            <a:endParaRPr lang="en" dirty="0" smtClean="0">
              <a:ea typeface="ＭＳ Ｐゴシック" pitchFamily="34" charset="-128"/>
            </a:endParaRPr>
          </a:p>
        </p:txBody>
      </p:sp>
      <p:sp>
        <p:nvSpPr>
          <p:cNvPr id="41988" name="Espace réservé du numéro de diapositive 3"/>
          <p:cNvSpPr>
            <a:spLocks noGrp="1"/>
          </p:cNvSpPr>
          <p:nvPr>
            <p:ph type="sldNum" sz="quarter" idx="5"/>
          </p:nvPr>
        </p:nvSpPr>
        <p:spPr>
          <a:noFill/>
        </p:spPr>
        <p:txBody>
          <a:bodyPr/>
          <a:lstStyle/>
          <a:p>
            <a:pPr algn="l" rtl="0"/>
            <a:fld id="{C867907C-5E5C-4F9A-BA97-9052D5E620D0}" type="slidenum">
              <a:rPr>
                <a:latin typeface="Arial" charset="0"/>
                <a:ea typeface="ＭＳ Ｐゴシック" pitchFamily="34" charset="-128"/>
              </a:rPr>
              <a:pPr/>
              <a:t>14</a:t>
            </a:fld>
            <a:endParaRPr lang="en"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lgn="l" rtl="0">
              <a:defRPr/>
            </a:pPr>
            <a:r>
              <a:rPr lang="en" b="0" i="0" u="none" dirty="0"/>
              <a:t>Disorder means: complaints/pains/diseases.</a:t>
            </a:r>
            <a:endParaRPr lang="en" dirty="0" smtClean="0"/>
          </a:p>
          <a:p>
            <a:pPr algn="l" rtl="0">
              <a:defRPr/>
            </a:pPr>
            <a:r>
              <a:rPr lang="en" b="0" i="0" u="none" dirty="0"/>
              <a:t>Musculo means: : muscles/ligaments/tendons/nerves of the </a:t>
            </a:r>
            <a:r>
              <a:rPr lang="en" b="0" i="0" u="none" dirty="0" smtClean="0"/>
              <a:t>limbs.</a:t>
            </a:r>
            <a:endParaRPr lang="en" dirty="0" smtClean="0"/>
          </a:p>
          <a:p>
            <a:pPr algn="l" rtl="0">
              <a:defRPr/>
            </a:pPr>
            <a:r>
              <a:rPr lang="en" b="0" i="0" u="none" dirty="0"/>
              <a:t>Skeletal means: joint/bone/spinal column.</a:t>
            </a:r>
            <a:endParaRPr lang="en" dirty="0" smtClean="0"/>
          </a:p>
          <a:p>
            <a:pPr algn="l" rtl="0">
              <a:defRPr/>
            </a:pPr>
            <a:endParaRPr lang="en" dirty="0" smtClean="0"/>
          </a:p>
          <a:p>
            <a:pPr algn="l" rtl="0">
              <a:defRPr/>
            </a:pPr>
            <a:r>
              <a:rPr lang="en" sz="1200" dirty="0" smtClean="0"/>
              <a:t>Musculoskeletal disorders </a:t>
            </a:r>
            <a:r>
              <a:rPr lang="en" b="0" i="0" u="none" dirty="0" smtClean="0"/>
              <a:t>are </a:t>
            </a:r>
            <a:r>
              <a:rPr lang="en" b="0" i="0" u="none" dirty="0"/>
              <a:t>therefore pains that affect the muscles, tendons, nerves of the limbs, joints and spinal column.</a:t>
            </a:r>
          </a:p>
          <a:p>
            <a:pPr marL="0" lvl="1" algn="l" rtl="0">
              <a:defRPr/>
            </a:pPr>
            <a:r>
              <a:rPr lang="en" b="0" i="0" u="none" dirty="0"/>
              <a:t>This is expressed through pains, stiffness, awkwardness and loss of strength. </a:t>
            </a:r>
          </a:p>
          <a:p>
            <a:pPr marL="0" lvl="1" algn="l" rtl="0">
              <a:defRPr/>
            </a:pPr>
            <a:endParaRPr lang="en" dirty="0" smtClean="0"/>
          </a:p>
          <a:p>
            <a:pPr marL="0" lvl="1" algn="l" rtl="0">
              <a:defRPr/>
            </a:pPr>
            <a:r>
              <a:rPr lang="en" b="0" i="0" u="none" dirty="0"/>
              <a:t>They trigger functional deficiencies that hinder professional activity.</a:t>
            </a:r>
          </a:p>
          <a:p>
            <a:pPr lvl="1" algn="l" rtl="0">
              <a:defRPr/>
            </a:pPr>
            <a:endParaRPr lang="en" dirty="0" smtClean="0"/>
          </a:p>
          <a:p>
            <a:pPr lvl="1" algn="l" rtl="0">
              <a:defRPr/>
            </a:pPr>
            <a:endParaRPr lang="en" dirty="0" smtClean="0"/>
          </a:p>
          <a:p>
            <a:pPr lvl="1" algn="l" rtl="0">
              <a:defRPr/>
            </a:pPr>
            <a:endParaRPr lang="en" dirty="0" smtClean="0"/>
          </a:p>
        </p:txBody>
      </p:sp>
      <p:sp>
        <p:nvSpPr>
          <p:cNvPr id="29700" name="Espace réservé du numéro de diapositive 3"/>
          <p:cNvSpPr>
            <a:spLocks noGrp="1"/>
          </p:cNvSpPr>
          <p:nvPr>
            <p:ph type="sldNum" sz="quarter" idx="5"/>
          </p:nvPr>
        </p:nvSpPr>
        <p:spPr>
          <a:noFill/>
        </p:spPr>
        <p:txBody>
          <a:bodyPr/>
          <a:lstStyle/>
          <a:p>
            <a:pPr algn="l" rtl="0"/>
            <a:fld id="{305BA982-5DFA-4990-80D6-3A11FDB364AB}" type="slidenum">
              <a:rPr>
                <a:latin typeface="Arial" charset="0"/>
                <a:ea typeface="ＭＳ Ｐゴシック" pitchFamily="34" charset="-128"/>
              </a:rPr>
              <a:pPr/>
              <a:t>2</a:t>
            </a:fld>
            <a:endParaRPr lang="en"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a:ln/>
        </p:spPr>
        <p:txBody>
          <a:bodyPr/>
          <a:lstStyle/>
          <a:p>
            <a:pPr marL="0" lvl="1" algn="l" rtl="0"/>
            <a:r>
              <a:rPr lang="en" sz="1200" dirty="0" smtClean="0"/>
              <a:t>Musculoskeletal disorders </a:t>
            </a:r>
            <a:r>
              <a:rPr lang="en" b="0" i="0" u="none" dirty="0" smtClean="0">
                <a:ea typeface="ＭＳ Ｐゴシック" pitchFamily="34" charset="-128"/>
              </a:rPr>
              <a:t>mainly </a:t>
            </a:r>
            <a:r>
              <a:rPr lang="en" b="0" i="0" u="none" dirty="0">
                <a:ea typeface="ＭＳ Ｐゴシック" pitchFamily="34" charset="-128"/>
              </a:rPr>
              <a:t>affect the muscles, tendons and nerves of the upper and lower limbs at the level of the wrist, shoulders, elbow or knees. All parts of the body can be affected.</a:t>
            </a:r>
          </a:p>
          <a:p>
            <a:pPr marL="0" lvl="1" algn="l" rtl="0"/>
            <a:endParaRPr lang="en" dirty="0" smtClean="0">
              <a:ea typeface="ＭＳ Ｐゴシック" pitchFamily="34" charset="-128"/>
            </a:endParaRPr>
          </a:p>
          <a:p>
            <a:pPr marL="0" lvl="1" algn="l" rtl="0"/>
            <a:r>
              <a:rPr lang="en" b="0" i="0" u="none" dirty="0">
                <a:ea typeface="ＭＳ Ｐゴシック" pitchFamily="34" charset="-128"/>
              </a:rPr>
              <a:t>The most frequent location is the back. Lower back pain accounts for approximately 38% of the </a:t>
            </a:r>
            <a:r>
              <a:rPr lang="en" sz="1200" dirty="0" smtClean="0"/>
              <a:t>musculoskeletal disorders </a:t>
            </a:r>
            <a:r>
              <a:rPr lang="en" b="0" i="0" u="none" dirty="0" smtClean="0">
                <a:ea typeface="ＭＳ Ｐゴシック" pitchFamily="34" charset="-128"/>
              </a:rPr>
              <a:t>reported</a:t>
            </a:r>
            <a:r>
              <a:rPr lang="en" b="0" i="0" u="none" dirty="0">
                <a:ea typeface="ＭＳ Ｐゴシック" pitchFamily="34" charset="-128"/>
              </a:rPr>
              <a:t>.</a:t>
            </a:r>
          </a:p>
          <a:p>
            <a:pPr marL="0" lvl="1" algn="l" rtl="0"/>
            <a:r>
              <a:rPr lang="en" b="0" i="0" u="none" dirty="0">
                <a:ea typeface="ＭＳ Ｐゴシック" pitchFamily="34" charset="-128"/>
              </a:rPr>
              <a:t>This may result from activities such as carrying heavy loads, repeated actions, standing at a station for long periods or seated at station for long periods of time.</a:t>
            </a:r>
          </a:p>
          <a:p>
            <a:pPr marL="0" lvl="1" algn="l" rtl="0"/>
            <a:r>
              <a:rPr lang="en" b="0" i="0" u="none" dirty="0">
                <a:ea typeface="ＭＳ Ｐゴシック" pitchFamily="34" charset="-128"/>
              </a:rPr>
              <a:t>The second most affected area is the shoulder. Shoulder tendonitis accounts for 14% of the </a:t>
            </a:r>
            <a:r>
              <a:rPr lang="en" sz="1200" dirty="0" smtClean="0"/>
              <a:t>musculoskeletal disorders </a:t>
            </a:r>
            <a:r>
              <a:rPr lang="en" b="0" i="0" u="none" dirty="0" smtClean="0">
                <a:ea typeface="ＭＳ Ｐゴシック" pitchFamily="34" charset="-128"/>
              </a:rPr>
              <a:t>reported</a:t>
            </a:r>
            <a:r>
              <a:rPr lang="en" b="0" i="0" u="none" dirty="0">
                <a:ea typeface="ＭＳ Ｐゴシック" pitchFamily="34" charset="-128"/>
              </a:rPr>
              <a:t>.</a:t>
            </a:r>
          </a:p>
          <a:p>
            <a:pPr marL="0" lvl="1" algn="l" rtl="0"/>
            <a:r>
              <a:rPr lang="en" b="0" i="0" u="none" dirty="0">
                <a:ea typeface="ＭＳ Ｐゴシック" pitchFamily="34" charset="-128"/>
              </a:rPr>
              <a:t>This may result from activities such as repeated movements of the arms, working with the arms elevated, use of muscular strength (carrying loads, screwing/unscrewing).</a:t>
            </a:r>
            <a:endParaRPr lang="en" dirty="0" smtClean="0">
              <a:ea typeface="ＭＳ Ｐゴシック" pitchFamily="34" charset="-128"/>
            </a:endParaRPr>
          </a:p>
          <a:p>
            <a:pPr marL="0" lvl="1" algn="l" rtl="0"/>
            <a:r>
              <a:rPr lang="en" b="0" i="0" u="none" dirty="0">
                <a:ea typeface="ＭＳ Ｐゴシック" pitchFamily="34" charset="-128"/>
              </a:rPr>
              <a:t>The third complaint is in the wrists (with carpal tunnel syndrome) and the knees (knee pain = inflammation in the knees).</a:t>
            </a:r>
          </a:p>
          <a:p>
            <a:pPr marL="0" lvl="1" algn="l" rtl="0"/>
            <a:endParaRPr lang="en" dirty="0" smtClean="0">
              <a:ea typeface="ＭＳ Ｐゴシック" pitchFamily="34" charset="-128"/>
            </a:endParaRPr>
          </a:p>
          <a:p>
            <a:pPr marL="0" lvl="1" algn="l" rtl="0"/>
            <a:r>
              <a:rPr lang="en" b="0" i="0" u="none" dirty="0">
                <a:ea typeface="ＭＳ Ｐゴシック" pitchFamily="34" charset="-128"/>
              </a:rPr>
              <a:t>These complaints manifest themselves through pains and discomfort when moving around, in both the professional and private life.</a:t>
            </a:r>
          </a:p>
          <a:p>
            <a:endParaRPr lang="en" dirty="0" smtClean="0">
              <a:ea typeface="ＭＳ Ｐゴシック" pitchFamily="34" charset="-128"/>
            </a:endParaRPr>
          </a:p>
        </p:txBody>
      </p:sp>
      <p:sp>
        <p:nvSpPr>
          <p:cNvPr id="30724" name="Espace réservé du numéro de diapositive 3"/>
          <p:cNvSpPr>
            <a:spLocks noGrp="1"/>
          </p:cNvSpPr>
          <p:nvPr>
            <p:ph type="sldNum" sz="quarter" idx="5"/>
          </p:nvPr>
        </p:nvSpPr>
        <p:spPr>
          <a:noFill/>
        </p:spPr>
        <p:txBody>
          <a:bodyPr/>
          <a:lstStyle/>
          <a:p>
            <a:pPr algn="l" rtl="0"/>
            <a:fld id="{6C12A44C-D3C6-45EB-985A-C35CF08ECE7D}" type="slidenum">
              <a:rPr>
                <a:latin typeface="Arial" charset="0"/>
                <a:ea typeface="ＭＳ Ｐゴシック" pitchFamily="34" charset="-128"/>
              </a:rPr>
              <a:pPr/>
              <a:t>3</a:t>
            </a:fld>
            <a:endParaRPr lang="en"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a:ln/>
        </p:spPr>
        <p:txBody>
          <a:bodyPr/>
          <a:lstStyle/>
          <a:p>
            <a:pPr algn="l" rtl="0"/>
            <a:r>
              <a:rPr lang="en" sz="1200" dirty="0" smtClean="0"/>
              <a:t>Musculoskeletal disorders </a:t>
            </a:r>
            <a:r>
              <a:rPr lang="en" b="0" i="0" u="none" dirty="0" smtClean="0">
                <a:ea typeface="ＭＳ Ｐゴシック" pitchFamily="34" charset="-128"/>
              </a:rPr>
              <a:t>can </a:t>
            </a:r>
            <a:r>
              <a:rPr lang="en" b="0" i="0" u="none" dirty="0">
                <a:ea typeface="ＭＳ Ｐゴシック" pitchFamily="34" charset="-128"/>
              </a:rPr>
              <a:t>affect different parts of the body, but also different types of people, whether construction staff or office staff. At one time or another, we have all had a heavy object to lift, a high object to reach, a working position that will be maintained.</a:t>
            </a:r>
          </a:p>
          <a:p>
            <a:pPr algn="l" rtl="0"/>
            <a:r>
              <a:rPr lang="en" b="0" i="0" u="none" dirty="0">
                <a:ea typeface="ＭＳ Ｐゴシック" pitchFamily="34" charset="-128"/>
              </a:rPr>
              <a:t>A seated or standing work posture, if sustained for too long, can become </a:t>
            </a:r>
            <a:r>
              <a:rPr lang="en" b="0" i="0" u="none" dirty="0" smtClean="0">
                <a:ea typeface="ＭＳ Ｐゴシック" pitchFamily="34" charset="-128"/>
              </a:rPr>
              <a:t>restrictive (</a:t>
            </a:r>
            <a:r>
              <a:rPr lang="en" b="0" i="0" u="none" dirty="0">
                <a:ea typeface="ＭＳ Ｐゴシック" pitchFamily="34" charset="-128"/>
              </a:rPr>
              <a:t>even sitting on our sofa, for those who spend 4h without moving a millimetre).</a:t>
            </a:r>
            <a:endParaRPr lang="en" dirty="0" smtClean="0">
              <a:ea typeface="ＭＳ Ｐゴシック" pitchFamily="34" charset="-128"/>
            </a:endParaRPr>
          </a:p>
          <a:p>
            <a:endParaRPr lang="en" dirty="0" smtClean="0">
              <a:ea typeface="ＭＳ Ｐゴシック" pitchFamily="34" charset="-128"/>
            </a:endParaRPr>
          </a:p>
          <a:p>
            <a:pPr algn="l" rtl="0"/>
            <a:r>
              <a:rPr lang="en" b="0" i="0" u="none" dirty="0">
                <a:ea typeface="ＭＳ Ｐゴシック" pitchFamily="34" charset="-128"/>
              </a:rPr>
              <a:t>1 employee out of 10 carries loads more than 10 hours per </a:t>
            </a:r>
            <a:r>
              <a:rPr lang="en" b="0" i="0" u="none" dirty="0" smtClean="0">
                <a:ea typeface="ＭＳ Ｐゴシック" pitchFamily="34" charset="-128"/>
              </a:rPr>
              <a:t>week.</a:t>
            </a:r>
            <a:endParaRPr lang="en" dirty="0" smtClean="0">
              <a:ea typeface="ＭＳ Ｐゴシック" pitchFamily="34" charset="-128"/>
            </a:endParaRPr>
          </a:p>
          <a:p>
            <a:pPr algn="l" rtl="0"/>
            <a:r>
              <a:rPr lang="en" b="0" i="0" u="none" dirty="0">
                <a:ea typeface="ＭＳ Ｐゴシック" pitchFamily="34" charset="-128"/>
              </a:rPr>
              <a:t>1 employee out of 10 repeats the same movements at a high speed and for more than 10 hour per </a:t>
            </a:r>
            <a:r>
              <a:rPr lang="en" b="0" i="0" u="none" dirty="0" smtClean="0">
                <a:ea typeface="ＭＳ Ｐゴシック" pitchFamily="34" charset="-128"/>
              </a:rPr>
              <a:t>week.</a:t>
            </a:r>
            <a:endParaRPr lang="en" dirty="0" smtClean="0">
              <a:ea typeface="ＭＳ Ｐゴシック" pitchFamily="34" charset="-128"/>
            </a:endParaRPr>
          </a:p>
          <a:p>
            <a:pPr algn="l" rtl="0"/>
            <a:r>
              <a:rPr lang="en" b="0" i="0" u="none" dirty="0">
                <a:ea typeface="ＭＳ Ｐゴシック" pitchFamily="34" charset="-128"/>
              </a:rPr>
              <a:t>2 employees out of 10 work almost 2 hours per week in difficult positions (arms in the air, on the knees, twisting, squatting</a:t>
            </a:r>
            <a:r>
              <a:rPr lang="en" b="0" i="0" u="none" dirty="0" smtClean="0">
                <a:ea typeface="ＭＳ Ｐゴシック" pitchFamily="34" charset="-128"/>
              </a:rPr>
              <a:t>).</a:t>
            </a:r>
            <a:endParaRPr lang="en" dirty="0" smtClean="0">
              <a:ea typeface="ＭＳ Ｐゴシック" pitchFamily="34" charset="-128"/>
            </a:endParaRPr>
          </a:p>
          <a:p>
            <a:pPr algn="l" rtl="0"/>
            <a:r>
              <a:rPr lang="en" b="0" i="0" u="none" dirty="0">
                <a:ea typeface="ＭＳ Ｐゴシック" pitchFamily="34" charset="-128"/>
              </a:rPr>
              <a:t>5 employees out of 10 experience at least one heavy postural or joint </a:t>
            </a:r>
            <a:r>
              <a:rPr lang="en" b="0" i="0" u="none" dirty="0" smtClean="0">
                <a:ea typeface="ＭＳ Ｐゴシック" pitchFamily="34" charset="-128"/>
              </a:rPr>
              <a:t>constraint.</a:t>
            </a:r>
            <a:endParaRPr lang="en" dirty="0" smtClean="0">
              <a:ea typeface="ＭＳ Ｐゴシック" pitchFamily="34" charset="-128"/>
            </a:endParaRPr>
          </a:p>
          <a:p>
            <a:endParaRPr lang="en" dirty="0" smtClean="0">
              <a:ea typeface="ＭＳ Ｐゴシック" pitchFamily="34" charset="-128"/>
            </a:endParaRPr>
          </a:p>
          <a:p>
            <a:pPr algn="l" rtl="0"/>
            <a:r>
              <a:rPr lang="en" b="0" i="0" u="none" dirty="0">
                <a:ea typeface="ＭＳ Ｐゴシック" pitchFamily="34" charset="-128"/>
              </a:rPr>
              <a:t>On average, approximately 40% of </a:t>
            </a:r>
            <a:r>
              <a:rPr lang="en" sz="1200" dirty="0" smtClean="0"/>
              <a:t>musculoskeletal disorders </a:t>
            </a:r>
            <a:r>
              <a:rPr lang="en" b="0" i="0" u="none" dirty="0" smtClean="0">
                <a:ea typeface="ＭＳ Ｐゴシック" pitchFamily="34" charset="-128"/>
              </a:rPr>
              <a:t>can </a:t>
            </a:r>
            <a:r>
              <a:rPr lang="en" b="0" i="0" u="none" dirty="0">
                <a:ea typeface="ＭＳ Ｐゴシック" pitchFamily="34" charset="-128"/>
              </a:rPr>
              <a:t>leave after effects, such as recurring pain or loss in range of movement.</a:t>
            </a:r>
          </a:p>
        </p:txBody>
      </p:sp>
      <p:sp>
        <p:nvSpPr>
          <p:cNvPr id="31748" name="Espace réservé du numéro de diapositive 3"/>
          <p:cNvSpPr>
            <a:spLocks noGrp="1"/>
          </p:cNvSpPr>
          <p:nvPr>
            <p:ph type="sldNum" sz="quarter" idx="5"/>
          </p:nvPr>
        </p:nvSpPr>
        <p:spPr>
          <a:noFill/>
        </p:spPr>
        <p:txBody>
          <a:bodyPr/>
          <a:lstStyle/>
          <a:p>
            <a:pPr algn="l" rtl="0"/>
            <a:fld id="{5CFC48D0-62AE-4824-9CEE-00215D684DE0}" type="slidenum">
              <a:rPr>
                <a:latin typeface="Arial" charset="0"/>
                <a:ea typeface="ＭＳ Ｐゴシック" pitchFamily="34" charset="-128"/>
              </a:rPr>
              <a:pPr/>
              <a:t>4</a:t>
            </a:fld>
            <a:endParaRPr lang="en"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p:spPr>
        <p:txBody>
          <a:bodyPr/>
          <a:lstStyle/>
          <a:p>
            <a:pPr algn="l" rtl="0"/>
            <a:r>
              <a:rPr lang="en" sz="1200" dirty="0" smtClean="0"/>
              <a:t>Musculoskeletal disorders</a:t>
            </a:r>
            <a:r>
              <a:rPr lang="en" b="0" i="0" u="none" dirty="0" smtClean="0">
                <a:ea typeface="ＭＳ Ｐゴシック" pitchFamily="34" charset="-128"/>
              </a:rPr>
              <a:t> </a:t>
            </a:r>
            <a:r>
              <a:rPr lang="en" b="0" i="0" u="none" dirty="0">
                <a:ea typeface="ＭＳ Ｐゴシック" pitchFamily="34" charset="-128"/>
              </a:rPr>
              <a:t>are due mainly to physical constraints (carrying heavy loads, repetition…).</a:t>
            </a:r>
          </a:p>
          <a:p>
            <a:pPr algn="l" rtl="0"/>
            <a:r>
              <a:rPr lang="en" b="0" i="0" u="none" dirty="0">
                <a:ea typeface="ＭＳ Ｐゴシック" pitchFamily="34" charset="-128"/>
              </a:rPr>
              <a:t>However, </a:t>
            </a:r>
            <a:r>
              <a:rPr lang="en" sz="1200" dirty="0" smtClean="0"/>
              <a:t>musculoskeletal disorders </a:t>
            </a:r>
            <a:r>
              <a:rPr lang="en" b="0" i="0" u="none" dirty="0" smtClean="0">
                <a:ea typeface="ＭＳ Ｐゴシック" pitchFamily="34" charset="-128"/>
              </a:rPr>
              <a:t>are </a:t>
            </a:r>
            <a:r>
              <a:rPr lang="en" b="0" i="0" u="none" dirty="0">
                <a:ea typeface="ＭＳ Ｐゴシック" pitchFamily="34" charset="-128"/>
              </a:rPr>
              <a:t>in fact multifactorial diseases with professional elements, that is to say, these problems are due to several factors.</a:t>
            </a:r>
          </a:p>
          <a:p>
            <a:pPr algn="l" rtl="0"/>
            <a:r>
              <a:rPr lang="en" b="0" i="0" u="none" dirty="0">
                <a:ea typeface="ＭＳ Ｐゴシック" pitchFamily="34" charset="-128"/>
              </a:rPr>
              <a:t>It is the combination of several criteria that can trigger the onset of </a:t>
            </a:r>
            <a:r>
              <a:rPr lang="en" sz="1200" dirty="0" smtClean="0"/>
              <a:t>musculoskeletal disorders</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Among these criteria, the most widely known is musculoskeletal load, be it work activity, position and environment, demands on the muscles, bones and joints</a:t>
            </a:r>
            <a:r>
              <a:rPr lang="en" b="0" i="0" u="none" dirty="0" smtClean="0">
                <a:ea typeface="ＭＳ Ｐゴシック" pitchFamily="34" charset="-128"/>
              </a:rPr>
              <a:t>. </a:t>
            </a:r>
            <a:r>
              <a:rPr lang="en" b="0" i="0" u="none" baseline="0" dirty="0" smtClean="0">
                <a:ea typeface="ＭＳ Ｐゴシック" pitchFamily="34" charset="-128"/>
              </a:rPr>
              <a:t>I</a:t>
            </a:r>
            <a:r>
              <a:rPr lang="en" b="0" i="0" u="none" dirty="0" smtClean="0">
                <a:ea typeface="ＭＳ Ｐゴシック" pitchFamily="34" charset="-128"/>
              </a:rPr>
              <a:t>t </a:t>
            </a:r>
            <a:r>
              <a:rPr lang="en" b="0" i="0" u="none" dirty="0">
                <a:ea typeface="ＭＳ Ｐゴシック" pitchFamily="34" charset="-128"/>
              </a:rPr>
              <a:t>is physical exertion.</a:t>
            </a:r>
          </a:p>
          <a:p>
            <a:pPr algn="l" rtl="0"/>
            <a:r>
              <a:rPr lang="en" b="0" i="0" u="none" dirty="0">
                <a:ea typeface="ＭＳ Ｐゴシック" pitchFamily="34" charset="-128"/>
              </a:rPr>
              <a:t>The second is the individual himself since he has individual characteristics that are unique to him such as age, gender, physical strength, size; but work organisation and range of decisions are also factors.</a:t>
            </a:r>
          </a:p>
          <a:p>
            <a:pPr algn="l" rtl="0"/>
            <a:r>
              <a:rPr lang="en" b="0" i="0" u="none" dirty="0">
                <a:ea typeface="ＭＳ Ｐゴシック" pitchFamily="34" charset="-128"/>
              </a:rPr>
              <a:t>The third and least known criterion groups the psychological and social </a:t>
            </a:r>
            <a:r>
              <a:rPr lang="en" b="0" i="0" u="none" dirty="0" smtClean="0">
                <a:ea typeface="ＭＳ Ｐゴシック" pitchFamily="34" charset="-128"/>
              </a:rPr>
              <a:t>factors</a:t>
            </a:r>
            <a:r>
              <a:rPr lang="en" b="0" i="0" u="none" baseline="0" dirty="0" smtClean="0">
                <a:ea typeface="ＭＳ Ｐゴシック" pitchFamily="34" charset="-128"/>
              </a:rPr>
              <a:t>, </a:t>
            </a:r>
            <a:r>
              <a:rPr lang="en" b="0" i="0" u="none" dirty="0" smtClean="0">
                <a:ea typeface="ＭＳ Ｐゴシック" pitchFamily="34" charset="-128"/>
              </a:rPr>
              <a:t>wellbeing </a:t>
            </a:r>
            <a:r>
              <a:rPr lang="en" b="0" i="0" u="none" dirty="0">
                <a:ea typeface="ＭＳ Ｐゴシック" pitchFamily="34" charset="-128"/>
              </a:rPr>
              <a:t>at work, the work environment and harmony there, the social climate, conditions and professional recognition. </a:t>
            </a:r>
            <a:endParaRPr lang="en" dirty="0" smtClean="0">
              <a:ea typeface="ＭＳ Ｐゴシック" pitchFamily="34" charset="-128"/>
            </a:endParaRPr>
          </a:p>
          <a:p>
            <a:pPr algn="l" rtl="0"/>
            <a:r>
              <a:rPr lang="en" b="0" i="0" u="none" dirty="0">
                <a:ea typeface="ＭＳ Ｐゴシック" pitchFamily="34" charset="-128"/>
              </a:rPr>
              <a:t>We see a bit more of these 3 criteria in the triggering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 </a:t>
            </a:r>
            <a:endParaRPr lang="en" b="0" i="0" u="none" dirty="0">
              <a:ea typeface="ＭＳ Ｐゴシック" pitchFamily="34" charset="-128"/>
            </a:endParaRPr>
          </a:p>
        </p:txBody>
      </p:sp>
      <p:sp>
        <p:nvSpPr>
          <p:cNvPr id="32772" name="Espace réservé du numéro de diapositive 3"/>
          <p:cNvSpPr>
            <a:spLocks noGrp="1"/>
          </p:cNvSpPr>
          <p:nvPr>
            <p:ph type="sldNum" sz="quarter" idx="5"/>
          </p:nvPr>
        </p:nvSpPr>
        <p:spPr>
          <a:noFill/>
        </p:spPr>
        <p:txBody>
          <a:bodyPr/>
          <a:lstStyle/>
          <a:p>
            <a:pPr algn="l" rtl="0"/>
            <a:fld id="{0B9AFE69-1B64-4693-87DA-2B9192907C64}" type="slidenum">
              <a:rPr>
                <a:latin typeface="Arial" charset="0"/>
                <a:ea typeface="ＭＳ Ｐゴシック" pitchFamily="34" charset="-128"/>
              </a:rPr>
              <a:pPr/>
              <a:t>5</a:t>
            </a:fld>
            <a:endParaRPr lang="en"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lgn="l" rtl="0">
              <a:defRPr/>
            </a:pPr>
            <a:r>
              <a:rPr lang="en" b="0" i="0" u="none" dirty="0"/>
              <a:t>The most widely known criterion for </a:t>
            </a:r>
            <a:r>
              <a:rPr lang="en" sz="1200" b="0" i="0" u="none" dirty="0" smtClean="0">
                <a:ea typeface="ＭＳ Ｐゴシック" pitchFamily="-96" charset="-128"/>
              </a:rPr>
              <a:t>m</a:t>
            </a:r>
            <a:r>
              <a:rPr lang="en" sz="1200" dirty="0" smtClean="0"/>
              <a:t>usculoskeletal disorders </a:t>
            </a:r>
            <a:r>
              <a:rPr lang="en" b="0" i="0" u="none" dirty="0" smtClean="0"/>
              <a:t>is </a:t>
            </a:r>
            <a:r>
              <a:rPr lang="en" b="0" i="0" u="none" dirty="0"/>
              <a:t>musculoskeletal load</a:t>
            </a:r>
            <a:r>
              <a:rPr lang="en" b="0" i="0" u="none" dirty="0" smtClean="0"/>
              <a:t>. </a:t>
            </a:r>
            <a:r>
              <a:rPr lang="en" b="0" i="0" u="none" baseline="0" dirty="0" smtClean="0"/>
              <a:t>I</a:t>
            </a:r>
            <a:r>
              <a:rPr lang="en" b="0" i="0" u="none" dirty="0" smtClean="0"/>
              <a:t>t </a:t>
            </a:r>
            <a:r>
              <a:rPr lang="en" b="0" i="0" u="none" dirty="0"/>
              <a:t>is linked to work activity, position and environment.</a:t>
            </a:r>
          </a:p>
          <a:p>
            <a:pPr algn="l" rtl="0">
              <a:defRPr/>
            </a:pPr>
            <a:r>
              <a:rPr lang="en" b="0" i="0" u="none" dirty="0"/>
              <a:t>Included among the other triggering factors we have: </a:t>
            </a:r>
            <a:endParaRPr lang="en" dirty="0" smtClean="0"/>
          </a:p>
          <a:p>
            <a:pPr marL="171450" indent="-171450" algn="l" rtl="0">
              <a:buFontTx/>
              <a:buChar char="-"/>
              <a:defRPr/>
            </a:pPr>
            <a:r>
              <a:rPr lang="en" b="0" i="0" u="none" dirty="0"/>
              <a:t>Repetition of the same movement: screwing, unscrewing for several hours non-stop, every day.</a:t>
            </a:r>
            <a:endParaRPr lang="en" dirty="0" smtClean="0"/>
          </a:p>
          <a:p>
            <a:pPr marL="171450" indent="-171450" algn="l" rtl="0">
              <a:buFontTx/>
              <a:buChar char="-"/>
              <a:defRPr/>
            </a:pPr>
            <a:r>
              <a:rPr lang="en" b="0" i="0" u="none" dirty="0"/>
              <a:t>Work that does not involve much movement: office work.</a:t>
            </a:r>
            <a:endParaRPr lang="en" dirty="0" smtClean="0"/>
          </a:p>
          <a:p>
            <a:pPr marL="171450" indent="-171450" algn="l" rtl="0">
              <a:buFontTx/>
              <a:buChar char="-"/>
              <a:defRPr/>
            </a:pPr>
            <a:r>
              <a:rPr lang="en" b="0" i="0" u="none" dirty="0"/>
              <a:t>Standing at a station for long periods, often standing still (eg. electrical wiremen).</a:t>
            </a:r>
            <a:endParaRPr lang="en" dirty="0" smtClean="0"/>
          </a:p>
          <a:p>
            <a:pPr marL="171450" indent="-171450" algn="l" rtl="0">
              <a:buFontTx/>
              <a:buChar char="-"/>
              <a:defRPr/>
            </a:pPr>
            <a:r>
              <a:rPr lang="en" b="0" i="0" u="none" dirty="0"/>
              <a:t>Handling heavy loads (eg. a storekeeper).</a:t>
            </a:r>
            <a:endParaRPr lang="en" dirty="0" smtClean="0"/>
          </a:p>
          <a:p>
            <a:pPr marL="171450" indent="-171450" algn="l" rtl="0">
              <a:buFontTx/>
              <a:buChar char="-"/>
              <a:defRPr/>
            </a:pPr>
            <a:r>
              <a:rPr lang="en" b="0" i="0" u="none" dirty="0"/>
              <a:t>Vibrations: vibrating tools such as drills/screw guns (for the arms) or forklifts (for the chest) with 2 to 4 consecutive hours of exposure, or more.</a:t>
            </a:r>
            <a:endParaRPr lang="en" dirty="0" smtClean="0"/>
          </a:p>
          <a:p>
            <a:pPr marL="171450" indent="-171450" algn="l" rtl="0">
              <a:buFontTx/>
              <a:buChar char="-"/>
              <a:defRPr/>
            </a:pPr>
            <a:r>
              <a:rPr lang="en" b="0" i="0" u="none" dirty="0"/>
              <a:t>Working in the cold and in a draught (eg. </a:t>
            </a:r>
            <a:r>
              <a:rPr lang="en" b="0" i="0" u="none" dirty="0" smtClean="0"/>
              <a:t>hostess, </a:t>
            </a:r>
            <a:r>
              <a:rPr lang="en" b="0" i="0" u="none" dirty="0"/>
              <a:t>delivery people, </a:t>
            </a:r>
            <a:r>
              <a:rPr lang="en" b="0" i="0" u="none" dirty="0" smtClean="0"/>
              <a:t>employees working </a:t>
            </a:r>
            <a:r>
              <a:rPr lang="en" b="0" i="0" u="none" dirty="0"/>
              <a:t>in warehouses). </a:t>
            </a:r>
            <a:endParaRPr lang="en" dirty="0" smtClean="0"/>
          </a:p>
          <a:p>
            <a:pPr marL="171450" indent="-171450" algn="l" rtl="0">
              <a:buFontTx/>
              <a:buChar char="-"/>
              <a:defRPr/>
            </a:pPr>
            <a:r>
              <a:rPr lang="en" b="0" i="0" u="none" dirty="0"/>
              <a:t>Postural constraints (eg. electricians, wiremen, mainly technicians at construction sites and workshops).</a:t>
            </a:r>
            <a:endParaRPr lang="en" dirty="0" smtClean="0"/>
          </a:p>
          <a:p>
            <a:pPr algn="l" rtl="0">
              <a:defRPr/>
            </a:pPr>
            <a:endParaRPr lang="en" dirty="0"/>
          </a:p>
        </p:txBody>
      </p:sp>
      <p:sp>
        <p:nvSpPr>
          <p:cNvPr id="33796" name="Espace réservé du numéro de diapositive 3"/>
          <p:cNvSpPr>
            <a:spLocks noGrp="1"/>
          </p:cNvSpPr>
          <p:nvPr>
            <p:ph type="sldNum" sz="quarter" idx="5"/>
          </p:nvPr>
        </p:nvSpPr>
        <p:spPr>
          <a:noFill/>
        </p:spPr>
        <p:txBody>
          <a:bodyPr/>
          <a:lstStyle/>
          <a:p>
            <a:pPr algn="l" rtl="0"/>
            <a:fld id="{CA8A49D4-88AD-4717-8526-54225AD7FFD8}" type="slidenum">
              <a:rPr>
                <a:latin typeface="Arial" charset="0"/>
                <a:ea typeface="ＭＳ Ｐゴシック" pitchFamily="34" charset="-128"/>
              </a:rPr>
              <a:pPr/>
              <a:t>6</a:t>
            </a:fld>
            <a:endParaRPr lang="en"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Just as the work conditions and the type of task to be performed, organisation and range of decisions are also important.</a:t>
            </a:r>
          </a:p>
          <a:p>
            <a:pPr algn="l" rtl="0"/>
            <a:r>
              <a:rPr lang="en" b="0" i="0" u="none" dirty="0">
                <a:ea typeface="ＭＳ Ｐゴシック" pitchFamily="34" charset="-128"/>
              </a:rPr>
              <a:t>Extremely short deadlines will cause the operator to feel nervous and stressed since he would like to complete his work within the timeframe established.</a:t>
            </a:r>
          </a:p>
          <a:p>
            <a:pPr algn="l" rtl="0"/>
            <a:r>
              <a:rPr lang="en" b="0" i="0" u="none" dirty="0">
                <a:ea typeface="ＭＳ Ｐゴシック" pitchFamily="34" charset="-128"/>
              </a:rPr>
              <a:t>A heavy work load will require an increase in performance, therefore implicitly, an increase in the speed with which work is carried out and a rise in physical demand (of the body).</a:t>
            </a:r>
            <a:r>
              <a:rPr lang="en" b="0" i="0" u="none" baseline="0" dirty="0">
                <a:ea typeface="ＭＳ Ｐゴシック" pitchFamily="34" charset="-128"/>
              </a:rPr>
              <a:t>Q</a:t>
            </a:r>
            <a:r>
              <a:rPr lang="en" b="0" i="0" u="none" dirty="0">
                <a:ea typeface="ＭＳ Ｐゴシック" pitchFamily="34" charset="-128"/>
              </a:rPr>
              <a:t>uite often, the work pace will be imposed.</a:t>
            </a:r>
          </a:p>
          <a:p>
            <a:pPr algn="l" rtl="0"/>
            <a:r>
              <a:rPr lang="en" b="0" i="0" u="none" dirty="0">
                <a:ea typeface="ＭＳ Ｐゴシック" pitchFamily="34" charset="-128"/>
              </a:rPr>
              <a:t>Monotonous work does not mean slow, but boring and redundant, work that is considered by the operator to be lacking in interest.</a:t>
            </a:r>
          </a:p>
          <a:p>
            <a:pPr algn="l" rtl="0"/>
            <a:r>
              <a:rPr lang="en" b="0" i="0" u="none" dirty="0">
                <a:ea typeface="ＭＳ Ｐゴシック" pitchFamily="34" charset="-128"/>
              </a:rPr>
              <a:t>Added to that can be the lack of recovery, night work </a:t>
            </a:r>
            <a:r>
              <a:rPr lang="en" b="0" i="0" u="none" baseline="0" dirty="0">
                <a:ea typeface="ＭＳ Ｐゴシック" pitchFamily="34" charset="-128"/>
              </a:rPr>
              <a:t>and</a:t>
            </a:r>
            <a:r>
              <a:rPr lang="en" b="0" i="0" u="none" dirty="0">
                <a:ea typeface="ＭＳ Ｐゴシック" pitchFamily="34" charset="-128"/>
              </a:rPr>
              <a:t> short rest periods.</a:t>
            </a:r>
            <a:endParaRPr lang="en" dirty="0" smtClean="0">
              <a:ea typeface="ＭＳ Ｐゴシック" pitchFamily="34" charset="-128"/>
            </a:endParaRPr>
          </a:p>
        </p:txBody>
      </p:sp>
      <p:sp>
        <p:nvSpPr>
          <p:cNvPr id="34820" name="Espace réservé du numéro de diapositive 3"/>
          <p:cNvSpPr>
            <a:spLocks noGrp="1"/>
          </p:cNvSpPr>
          <p:nvPr>
            <p:ph type="sldNum" sz="quarter" idx="5"/>
          </p:nvPr>
        </p:nvSpPr>
        <p:spPr>
          <a:noFill/>
        </p:spPr>
        <p:txBody>
          <a:bodyPr/>
          <a:lstStyle/>
          <a:p>
            <a:pPr algn="l" rtl="0"/>
            <a:fld id="{ABA41DEC-D0E5-417F-A690-5E1D83D6C44C}" type="slidenum">
              <a:rPr>
                <a:latin typeface="Arial" charset="0"/>
                <a:ea typeface="ＭＳ Ｐゴシック" pitchFamily="34" charset="-128"/>
              </a:rPr>
              <a:pPr/>
              <a:t>7</a:t>
            </a:fld>
            <a:endParaRPr lang="en"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The last criterion for onset is also the most difficult to identify and control.</a:t>
            </a:r>
          </a:p>
          <a:p>
            <a:pPr algn="l" rtl="0"/>
            <a:r>
              <a:rPr lang="en" b="0" i="0" u="none" dirty="0" smtClean="0">
                <a:ea typeface="ＭＳ Ｐゴシック" pitchFamily="34" charset="-128"/>
              </a:rPr>
              <a:t>It is </a:t>
            </a:r>
            <a:r>
              <a:rPr lang="en" b="0" i="0" u="none" dirty="0">
                <a:ea typeface="ＭＳ Ｐゴシック" pitchFamily="34" charset="-128"/>
              </a:rPr>
              <a:t>the social factors of the company, the individual factors of the person and their interaction.</a:t>
            </a:r>
          </a:p>
          <a:p>
            <a:pPr algn="l" rtl="0"/>
            <a:r>
              <a:rPr lang="en" b="0" i="0" u="none" dirty="0">
                <a:ea typeface="ＭＳ Ｐゴシック" pitchFamily="34" charset="-128"/>
              </a:rPr>
              <a:t>The company organises its operations in relation to the objectives that it has established.</a:t>
            </a:r>
          </a:p>
          <a:p>
            <a:pPr algn="l" rtl="0"/>
            <a:r>
              <a:rPr lang="en" b="0" i="0" u="none" dirty="0">
                <a:ea typeface="ＭＳ Ｐゴシック" pitchFamily="34" charset="-128"/>
              </a:rPr>
              <a:t>Unfortunately, sometimes the expectations of the company and those of the employees do not match.</a:t>
            </a:r>
          </a:p>
          <a:p>
            <a:pPr algn="l" rtl="0"/>
            <a:r>
              <a:rPr lang="en" b="0" i="0" u="none" dirty="0">
                <a:ea typeface="ＭＳ Ｐゴシック" pitchFamily="34" charset="-128"/>
              </a:rPr>
              <a:t>The employee can therefore have the impression that his physical and mental resources are not enough in light of the expectations of the company.</a:t>
            </a:r>
          </a:p>
          <a:p>
            <a:pPr algn="l" rtl="0"/>
            <a:r>
              <a:rPr lang="en" b="0" i="0" u="none" dirty="0">
                <a:ea typeface="ＭＳ Ｐゴシック" pitchFamily="34" charset="-128"/>
              </a:rPr>
              <a:t>There is an imbalance between the demand and the psychological feasibility. </a:t>
            </a:r>
          </a:p>
          <a:p>
            <a:endParaRPr lang="en" dirty="0" smtClean="0">
              <a:ea typeface="ＭＳ Ｐゴシック" pitchFamily="34" charset="-128"/>
            </a:endParaRPr>
          </a:p>
          <a:p>
            <a:pPr algn="l" rtl="0"/>
            <a:r>
              <a:rPr lang="en" b="0" i="0" u="none" dirty="0">
                <a:ea typeface="ＭＳ Ｐゴシック" pitchFamily="34" charset="-128"/>
              </a:rPr>
              <a:t>The psychological factors are individual and changing elements.</a:t>
            </a:r>
          </a:p>
          <a:p>
            <a:pPr algn="l" rtl="0"/>
            <a:r>
              <a:rPr lang="en" b="0" i="0" u="none" dirty="0">
                <a:ea typeface="ＭＳ Ｐゴシック" pitchFamily="34" charset="-128"/>
              </a:rPr>
              <a:t>This is the non-quantifiable information, </a:t>
            </a:r>
            <a:r>
              <a:rPr lang="en" b="0" i="0" u="none" dirty="0" smtClean="0">
                <a:ea typeface="ＭＳ Ｐゴシック" pitchFamily="34" charset="-128"/>
              </a:rPr>
              <a:t>it is </a:t>
            </a:r>
            <a:r>
              <a:rPr lang="en" b="0" i="0" u="none" dirty="0">
                <a:ea typeface="ＭＳ Ｐゴシック" pitchFamily="34" charset="-128"/>
              </a:rPr>
              <a:t>a personal feeling. </a:t>
            </a:r>
          </a:p>
          <a:p>
            <a:pPr algn="l" rtl="0"/>
            <a:r>
              <a:rPr lang="en" b="0" i="0" u="none" dirty="0">
                <a:ea typeface="ＭＳ Ｐゴシック" pitchFamily="34" charset="-128"/>
              </a:rPr>
              <a:t>Two individuals facing the same problem will not react in the same way. </a:t>
            </a:r>
          </a:p>
          <a:p>
            <a:endParaRPr lang="en" dirty="0" smtClean="0">
              <a:ea typeface="ＭＳ Ｐゴシック" pitchFamily="34" charset="-128"/>
            </a:endParaRPr>
          </a:p>
          <a:p>
            <a:pPr algn="l" rtl="0"/>
            <a:r>
              <a:rPr lang="en" b="0" i="0" u="none" dirty="0">
                <a:ea typeface="ＭＳ Ｐゴシック" pitchFamily="34" charset="-128"/>
              </a:rPr>
              <a:t>The most common psychological and social factors are:</a:t>
            </a:r>
          </a:p>
          <a:p>
            <a:pPr lvl="1" algn="l" rtl="0"/>
            <a:r>
              <a:rPr lang="en" b="0" i="0" u="none" dirty="0">
                <a:ea typeface="ＭＳ Ｐゴシック" pitchFamily="34" charset="-128"/>
              </a:rPr>
              <a:t>Poor working relationship.</a:t>
            </a:r>
            <a:endParaRPr lang="en" dirty="0" smtClean="0">
              <a:ea typeface="ＭＳ Ｐゴシック" pitchFamily="34" charset="-128"/>
            </a:endParaRPr>
          </a:p>
          <a:p>
            <a:pPr lvl="1" algn="l" rtl="0"/>
            <a:r>
              <a:rPr lang="en" b="0" i="0" u="none" dirty="0">
                <a:ea typeface="ＭＳ Ｐゴシック" pitchFamily="34" charset="-128"/>
              </a:rPr>
              <a:t>Lack of mutual support among colleagues.</a:t>
            </a:r>
            <a:endParaRPr lang="en" dirty="0" smtClean="0">
              <a:ea typeface="ＭＳ Ｐゴシック" pitchFamily="34" charset="-128"/>
            </a:endParaRPr>
          </a:p>
          <a:p>
            <a:pPr lvl="1" algn="l" rtl="0"/>
            <a:r>
              <a:rPr lang="en" b="0" i="0" u="none" dirty="0">
                <a:ea typeface="ＭＳ Ｐゴシック" pitchFamily="34" charset="-128"/>
              </a:rPr>
              <a:t>Stressful situation.</a:t>
            </a:r>
            <a:endParaRPr lang="en" dirty="0" smtClean="0">
              <a:ea typeface="ＭＳ Ｐゴシック" pitchFamily="34" charset="-128"/>
            </a:endParaRPr>
          </a:p>
          <a:p>
            <a:endParaRPr lang="en" dirty="0" smtClean="0">
              <a:ea typeface="ＭＳ Ｐゴシック" pitchFamily="34" charset="-128"/>
            </a:endParaRPr>
          </a:p>
          <a:p>
            <a:pPr algn="l" rtl="0"/>
            <a:r>
              <a:rPr lang="en" b="0" i="0" u="none" dirty="0">
                <a:ea typeface="ＭＳ Ｐゴシック" pitchFamily="34" charset="-128"/>
              </a:rPr>
              <a:t>All of these elements are also factors that stem from anxiety at work and can trigger the onset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 </a:t>
            </a:r>
            <a:endParaRPr lang="en" b="0" i="0" u="none" dirty="0">
              <a:ea typeface="ＭＳ Ｐゴシック" pitchFamily="34" charset="-128"/>
            </a:endParaRPr>
          </a:p>
        </p:txBody>
      </p:sp>
      <p:sp>
        <p:nvSpPr>
          <p:cNvPr id="35844" name="Espace réservé du numéro de diapositive 3"/>
          <p:cNvSpPr>
            <a:spLocks noGrp="1"/>
          </p:cNvSpPr>
          <p:nvPr>
            <p:ph type="sldNum" sz="quarter" idx="5"/>
          </p:nvPr>
        </p:nvSpPr>
        <p:spPr>
          <a:noFill/>
        </p:spPr>
        <p:txBody>
          <a:bodyPr/>
          <a:lstStyle/>
          <a:p>
            <a:pPr algn="l" rtl="0"/>
            <a:fld id="{37E0DFA8-3AD1-4222-8C1C-6CDA098A9139}" type="slidenum">
              <a:rPr>
                <a:latin typeface="Arial" charset="0"/>
                <a:ea typeface="ＭＳ Ｐゴシック" pitchFamily="34" charset="-128"/>
              </a:rPr>
              <a:pPr/>
              <a:t>8</a:t>
            </a:fld>
            <a:endParaRPr lang="en"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ln/>
        </p:spPr>
        <p:txBody>
          <a:bodyPr/>
          <a:lstStyle/>
          <a:p>
            <a:pPr algn="l" rtl="0"/>
            <a:r>
              <a:rPr lang="en" b="0" i="0" u="none" dirty="0">
                <a:ea typeface="ＭＳ Ｐゴシック" pitchFamily="34" charset="-128"/>
              </a:rPr>
              <a:t>Working seated, </a:t>
            </a:r>
            <a:r>
              <a:rPr lang="en" b="0" i="0" u="none" dirty="0" smtClean="0">
                <a:ea typeface="ＭＳ Ｐゴシック" pitchFamily="34" charset="-128"/>
              </a:rPr>
              <a:t>it</a:t>
            </a:r>
            <a:r>
              <a:rPr lang="en" b="0" i="0" u="none" baseline="0" dirty="0" smtClean="0">
                <a:ea typeface="ＭＳ Ｐゴシック" pitchFamily="34" charset="-128"/>
              </a:rPr>
              <a:t> is</a:t>
            </a:r>
            <a:r>
              <a:rPr lang="en" b="0" i="0" u="none" dirty="0" smtClean="0">
                <a:ea typeface="ＭＳ Ｐゴシック" pitchFamily="34" charset="-128"/>
              </a:rPr>
              <a:t> </a:t>
            </a:r>
            <a:r>
              <a:rPr lang="en" b="0" i="0" u="none" dirty="0">
                <a:ea typeface="ＭＳ Ｐゴシック" pitchFamily="34" charset="-128"/>
              </a:rPr>
              <a:t>better to work standing. True and false</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The task determines the work position.</a:t>
            </a:r>
          </a:p>
          <a:p>
            <a:pPr algn="l" rtl="0"/>
            <a:r>
              <a:rPr lang="en" b="0" i="0" u="none" dirty="0">
                <a:ea typeface="ＭＳ Ｐゴシック" pitchFamily="34" charset="-128"/>
              </a:rPr>
              <a:t>Changing position to suit your pace reduces the fatigue of a posture that is maintained for an extremely long period of time.</a:t>
            </a:r>
          </a:p>
          <a:p>
            <a:pPr algn="l" rtl="0"/>
            <a:r>
              <a:rPr lang="en" b="0" i="0" u="none" dirty="0">
                <a:ea typeface="ＭＳ Ｐゴシック" pitchFamily="34" charset="-128"/>
              </a:rPr>
              <a:t> </a:t>
            </a:r>
          </a:p>
          <a:p>
            <a:pPr algn="l" rtl="0"/>
            <a:r>
              <a:rPr lang="en" b="0" i="0" u="none" dirty="0">
                <a:ea typeface="ＭＳ Ｐゴシック" pitchFamily="34" charset="-128"/>
              </a:rPr>
              <a:t>To reduce the risk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 </a:t>
            </a:r>
            <a:r>
              <a:rPr lang="en" b="0" i="0" u="none" dirty="0">
                <a:ea typeface="ＭＳ Ｐゴシック" pitchFamily="34" charset="-128"/>
              </a:rPr>
              <a:t>it is necessary to keep changing positions and staying flexible. True and false</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When work is carried out consecutively, changing positions in the same work day avoids monotony, excessive repetition of movements and allows for the sound management of joint and muscular constraints.</a:t>
            </a:r>
          </a:p>
          <a:p>
            <a:pPr algn="l" rtl="0"/>
            <a:r>
              <a:rPr lang="en" b="0" i="0" u="none" dirty="0">
                <a:ea typeface="ＭＳ Ｐゴシック" pitchFamily="34" charset="-128"/>
              </a:rPr>
              <a:t>In that sense, it reduces the risk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Flexibility is one way of ensuring the diversification of tasks during the course of the day, of a work week, etc.</a:t>
            </a:r>
            <a:endParaRPr lang="en" dirty="0" smtClean="0">
              <a:ea typeface="ＭＳ Ｐゴシック" pitchFamily="34" charset="-128"/>
            </a:endParaRPr>
          </a:p>
          <a:p>
            <a:pPr algn="l" rtl="0"/>
            <a:r>
              <a:rPr lang="en" b="0" i="0" u="none" dirty="0">
                <a:ea typeface="ＭＳ Ｐゴシック" pitchFamily="34" charset="-128"/>
              </a:rPr>
              <a:t>In that sense, it helps to manage the physical constraints that can give rise to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a:t>
            </a:r>
            <a:endParaRPr lang="en" b="0" i="0" u="none" dirty="0">
              <a:ea typeface="ＭＳ Ｐゴシック" pitchFamily="34" charset="-128"/>
            </a:endParaRPr>
          </a:p>
          <a:p>
            <a:pPr algn="l" rtl="0"/>
            <a:r>
              <a:rPr lang="en" b="0" i="0" u="none" dirty="0">
                <a:ea typeface="ＭＳ Ｐゴシック" pitchFamily="34" charset="-128"/>
              </a:rPr>
              <a:t>That is only true if it is accompanied by adequate training and if it allows the different muscle groups to be worked.</a:t>
            </a:r>
          </a:p>
          <a:p>
            <a:pPr algn="l" rtl="0"/>
            <a:r>
              <a:rPr lang="en" b="0" i="0" u="none" dirty="0">
                <a:ea typeface="ＭＳ Ｐゴシック" pitchFamily="34" charset="-128"/>
              </a:rPr>
              <a:t>Moreover, exposing several people to </a:t>
            </a:r>
            <a:r>
              <a:rPr lang="en" sz="1200" b="0" i="0" u="none" dirty="0" smtClean="0">
                <a:ea typeface="ＭＳ Ｐゴシック" pitchFamily="-96" charset="-128"/>
              </a:rPr>
              <a:t>m</a:t>
            </a:r>
            <a:r>
              <a:rPr lang="en" sz="1200" dirty="0" smtClean="0"/>
              <a:t>usculoskeletal disorders </a:t>
            </a:r>
            <a:r>
              <a:rPr lang="en" b="0" i="0" u="none" dirty="0" smtClean="0">
                <a:ea typeface="ＭＳ Ｐゴシック" pitchFamily="34" charset="-128"/>
              </a:rPr>
              <a:t>is </a:t>
            </a:r>
            <a:r>
              <a:rPr lang="en" b="0" i="0" u="none" dirty="0">
                <a:ea typeface="ＭＳ Ｐゴシック" pitchFamily="34" charset="-128"/>
              </a:rPr>
              <a:t>not a solution either. </a:t>
            </a:r>
          </a:p>
          <a:p>
            <a:pPr algn="l" rtl="0"/>
            <a:r>
              <a:rPr lang="en" b="0" i="0" u="none" dirty="0">
                <a:ea typeface="ＭＳ Ｐゴシック" pitchFamily="34" charset="-128"/>
              </a:rPr>
              <a:t>  </a:t>
            </a:r>
            <a:r>
              <a:rPr lang="en" b="0" i="0" u="none" dirty="0" smtClean="0">
                <a:ea typeface="ＭＳ Ｐゴシック" pitchFamily="34" charset="-128"/>
              </a:rPr>
              <a:t> </a:t>
            </a:r>
            <a:endParaRPr lang="en" b="0" i="0" u="none" dirty="0">
              <a:ea typeface="ＭＳ Ｐゴシック" pitchFamily="34" charset="-128"/>
            </a:endParaRPr>
          </a:p>
          <a:p>
            <a:pPr algn="l" rtl="0"/>
            <a:r>
              <a:rPr lang="en" b="0" i="0" u="none" dirty="0" smtClean="0">
                <a:ea typeface="ＭＳ Ｐゴシック" pitchFamily="34" charset="-128"/>
              </a:rPr>
              <a:t>It</a:t>
            </a:r>
            <a:r>
              <a:rPr lang="en" b="0" i="0" u="none" baseline="0" dirty="0" smtClean="0">
                <a:ea typeface="ＭＳ Ｐゴシック" pitchFamily="34" charset="-128"/>
              </a:rPr>
              <a:t> i</a:t>
            </a:r>
            <a:r>
              <a:rPr lang="en" b="0" i="0" u="none" dirty="0" smtClean="0">
                <a:ea typeface="ＭＳ Ｐゴシック" pitchFamily="34" charset="-128"/>
              </a:rPr>
              <a:t>s </a:t>
            </a:r>
            <a:r>
              <a:rPr lang="en" b="0" i="0" u="none" dirty="0">
                <a:ea typeface="ＭＳ Ｐゴシック" pitchFamily="34" charset="-128"/>
              </a:rPr>
              <a:t>better to assign difficult positions to young people. They are more resilient. True and false</a:t>
            </a:r>
            <a:r>
              <a:rPr lang="en" b="0" i="0" u="none" dirty="0" smtClean="0">
                <a:ea typeface="ＭＳ Ｐゴシック" pitchFamily="34" charset="-128"/>
              </a:rPr>
              <a:t>! </a:t>
            </a:r>
            <a:endParaRPr lang="en" b="0" i="0" u="none" dirty="0">
              <a:ea typeface="ＭＳ Ｐゴシック" pitchFamily="34" charset="-128"/>
            </a:endParaRPr>
          </a:p>
          <a:p>
            <a:pPr algn="l" rtl="0"/>
            <a:r>
              <a:rPr lang="en" b="0" i="0" u="none" dirty="0">
                <a:ea typeface="ＭＳ Ｐゴシック" pitchFamily="34" charset="-128"/>
              </a:rPr>
              <a:t>Their muscular capacity is certainly often superior to that of seniors, but it does not protect them that much from the risks of </a:t>
            </a:r>
            <a:r>
              <a:rPr lang="en" sz="1200" b="0" i="0" u="none" dirty="0" smtClean="0">
                <a:ea typeface="ＭＳ Ｐゴシック" pitchFamily="-96" charset="-128"/>
              </a:rPr>
              <a:t>m</a:t>
            </a:r>
            <a:r>
              <a:rPr lang="en" sz="1200" dirty="0" smtClean="0"/>
              <a:t>usculoskeletal disorders</a:t>
            </a:r>
            <a:r>
              <a:rPr lang="en" b="0" i="0" u="none" dirty="0" smtClean="0">
                <a:ea typeface="ＭＳ Ｐゴシック" pitchFamily="34" charset="-128"/>
              </a:rPr>
              <a:t>. </a:t>
            </a:r>
            <a:r>
              <a:rPr lang="en" b="0" i="0" u="none" dirty="0">
                <a:ea typeface="ＭＳ Ｐゴシック" pitchFamily="34" charset="-128"/>
              </a:rPr>
              <a:t>If seniors are more vulnerable, their experience allows them to develop strategies to safeguard their health. In all cases, reducing difficulties is the first stage toward reducing the risk factors of </a:t>
            </a:r>
            <a:r>
              <a:rPr lang="en" sz="1200" b="0" i="0" u="none" dirty="0" smtClean="0">
                <a:ea typeface="ＭＳ Ｐゴシック" pitchFamily="-96" charset="-128"/>
              </a:rPr>
              <a:t>m</a:t>
            </a:r>
            <a:r>
              <a:rPr lang="en" sz="1200" dirty="0" smtClean="0"/>
              <a:t>usculoskeletal disorders </a:t>
            </a:r>
            <a:r>
              <a:rPr lang="en" b="0" i="0" u="none" dirty="0" smtClean="0">
                <a:ea typeface="ＭＳ Ｐゴシック" pitchFamily="34" charset="-128"/>
              </a:rPr>
              <a:t>and </a:t>
            </a:r>
            <a:r>
              <a:rPr lang="en" b="0" i="0" u="none" dirty="0">
                <a:ea typeface="ＭＳ Ｐゴシック" pitchFamily="34" charset="-128"/>
              </a:rPr>
              <a:t>it must be applied to all employees.</a:t>
            </a:r>
          </a:p>
          <a:p>
            <a:pPr algn="l" rtl="0"/>
            <a:r>
              <a:rPr lang="en" b="0" i="0" u="none" dirty="0">
                <a:ea typeface="ＭＳ Ｐゴシック" pitchFamily="34" charset="-128"/>
              </a:rPr>
              <a:t> </a:t>
            </a:r>
          </a:p>
        </p:txBody>
      </p:sp>
      <p:sp>
        <p:nvSpPr>
          <p:cNvPr id="36868" name="Espace réservé du numéro de diapositive 3"/>
          <p:cNvSpPr>
            <a:spLocks noGrp="1"/>
          </p:cNvSpPr>
          <p:nvPr>
            <p:ph type="sldNum" sz="quarter" idx="5"/>
          </p:nvPr>
        </p:nvSpPr>
        <p:spPr>
          <a:noFill/>
        </p:spPr>
        <p:txBody>
          <a:bodyPr/>
          <a:lstStyle/>
          <a:p>
            <a:pPr algn="l" rtl="0"/>
            <a:fld id="{0B92BF61-1B7F-414E-9D3E-AFF77742F6C3}" type="slidenum">
              <a:rPr>
                <a:latin typeface="Arial" charset="0"/>
                <a:ea typeface="ＭＳ Ｐゴシック" pitchFamily="34" charset="-128"/>
              </a:rPr>
              <a:pPr/>
              <a:t>9</a:t>
            </a:fld>
            <a:endParaRPr lang="en"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2286000"/>
            <a:ext cx="8382000" cy="1143000"/>
          </a:xfrm>
        </p:spPr>
        <p:txBody>
          <a:bodyPr/>
          <a:lstStyle>
            <a:lvl1pPr algn="ctr">
              <a:defRPr sz="40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524000" y="3886200"/>
            <a:ext cx="69342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705600" y="6553200"/>
            <a:ext cx="2057400" cy="304800"/>
          </a:xfrm>
        </p:spPr>
        <p:txBody>
          <a:bodyPr/>
          <a:lstStyle>
            <a:lvl1pPr>
              <a:defRPr>
                <a:latin typeface="Trebuchet MS" pitchFamily="34" charset="0"/>
              </a:defRPr>
            </a:lvl1pPr>
          </a:lstStyle>
          <a:p>
            <a:pPr>
              <a:defRPr/>
            </a:pPr>
            <a:fld id="{EB86B820-FD8F-4EEF-B0DE-5AD962C8BD8F}" type="datetime1">
              <a:rPr lang="en-US"/>
              <a:pPr>
                <a:defRPr/>
              </a:pPr>
              <a:t>11/7/2012</a:t>
            </a:fld>
            <a:endParaRPr lang="en-US" dirty="0"/>
          </a:p>
        </p:txBody>
      </p:sp>
      <p:sp>
        <p:nvSpPr>
          <p:cNvPr id="5" name="Rectangle 4"/>
          <p:cNvSpPr>
            <a:spLocks noGrp="1" noChangeArrowheads="1"/>
          </p:cNvSpPr>
          <p:nvPr>
            <p:ph type="sldNum" sz="quarter" idx="11"/>
          </p:nvPr>
        </p:nvSpPr>
        <p:spPr>
          <a:xfrm>
            <a:off x="8763000" y="6553200"/>
            <a:ext cx="609600" cy="304800"/>
          </a:xfrm>
        </p:spPr>
        <p:txBody>
          <a:bodyPr/>
          <a:lstStyle>
            <a:lvl1pPr>
              <a:defRPr>
                <a:latin typeface="Trebuchet MS" pitchFamily="34" charset="0"/>
              </a:defRPr>
            </a:lvl1pPr>
          </a:lstStyle>
          <a:p>
            <a:pPr>
              <a:defRPr/>
            </a:pPr>
            <a:fld id="{C13157C2-3EA4-475A-93EE-839BC877FC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985B3E-536D-4FBE-A927-DDD25241737E}" type="datetime1">
              <a:rPr lang="en-US"/>
              <a:pPr>
                <a:defRPr/>
              </a:pPr>
              <a:t>11/7/2012</a:t>
            </a:fld>
            <a:endParaRPr lang="en-US" dirty="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pPr>
              <a:defRPr/>
            </a:pPr>
            <a:fld id="{A60EB3D4-A6BC-43CD-B687-1008154E9C6B}" type="slidenum">
              <a:rPr lang="en-US"/>
              <a:pPr>
                <a:defRPr/>
              </a:pPr>
              <a:t>‹#›</a:t>
            </a:fld>
            <a:endParaRPr lang="en-US" dirty="0">
              <a:latin typeface="Trebuchet M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609600"/>
            <a:ext cx="2105025"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3900" y="609600"/>
            <a:ext cx="6162675"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9B8030-0F05-47FB-AFEA-7AD952BFB6DB}" type="datetime1">
              <a:rPr lang="en-US"/>
              <a:pPr>
                <a:defRPr/>
              </a:pPr>
              <a:t>11/7/2012</a:t>
            </a:fld>
            <a:endParaRPr lang="en-US" dirty="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pPr>
              <a:defRPr/>
            </a:pPr>
            <a:fld id="{F76DEF69-2240-4827-8BB0-7E25BD625C67}" type="slidenum">
              <a:rPr lang="en-US"/>
              <a:pPr>
                <a:defRPr/>
              </a:pPr>
              <a:t>‹#›</a:t>
            </a:fld>
            <a:endParaRPr lang="en-US" dirty="0">
              <a:latin typeface="Trebuchet M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F5301-861F-46F2-AF4C-D13792F00741}" type="datetime1">
              <a:rPr lang="en-US"/>
              <a:pPr>
                <a:defRPr/>
              </a:pPr>
              <a:t>11/7/2012</a:t>
            </a:fld>
            <a:endParaRPr lang="en-US" dirty="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pPr>
              <a:defRPr/>
            </a:pPr>
            <a:fld id="{D479CF5B-783E-4533-B5EC-1060E5339160}" type="slidenum">
              <a:rPr lang="en-US"/>
              <a:pPr>
                <a:defRPr/>
              </a:pPr>
              <a:t>‹#›</a:t>
            </a:fld>
            <a:endParaRPr lang="en-US" dirty="0">
              <a:latin typeface="Trebuchet M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54BB2A-B6BE-4CF9-8D83-D00ACE49346A}" type="datetime1">
              <a:rPr lang="en-US"/>
              <a:pPr>
                <a:defRPr/>
              </a:pPr>
              <a:t>11/7/2012</a:t>
            </a:fld>
            <a:endParaRPr lang="en-US" dirty="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pPr>
              <a:defRPr/>
            </a:pPr>
            <a:fld id="{4DE54678-BCCD-446A-87D3-ADE1DCEA3B9F}" type="slidenum">
              <a:rPr lang="en-US"/>
              <a:pPr>
                <a:defRPr/>
              </a:pPr>
              <a:t>‹#›</a:t>
            </a:fld>
            <a:endParaRPr lang="en-US" dirty="0">
              <a:latin typeface="Trebuchet M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3900" y="17526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0150" y="17526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5AAB023-52F9-4657-A186-A84A251F3C0C}" type="datetime1">
              <a:rPr lang="en-US"/>
              <a:pPr>
                <a:defRPr/>
              </a:pPr>
              <a:t>11/7/2012</a:t>
            </a:fld>
            <a:endParaRPr lang="en-US" dirty="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pPr>
              <a:defRPr/>
            </a:pPr>
            <a:fld id="{BB925AC1-6F5C-4FA2-9773-DC514A1B12D2}" type="slidenum">
              <a:rPr lang="en-US"/>
              <a:pPr>
                <a:defRPr/>
              </a:pPr>
              <a:t>‹#›</a:t>
            </a:fld>
            <a:endParaRPr lang="en-US" dirty="0">
              <a:latin typeface="Trebuchet MS"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2DB871D-BA4E-48C2-B31D-7406B15F4838}" type="datetime1">
              <a:rPr lang="en-US"/>
              <a:pPr>
                <a:defRPr/>
              </a:pPr>
              <a:t>11/7/2012</a:t>
            </a:fld>
            <a:endParaRPr lang="en-US" dirty="0">
              <a:solidFill>
                <a:schemeClr val="tx1"/>
              </a:solidFill>
            </a:endParaRPr>
          </a:p>
        </p:txBody>
      </p:sp>
      <p:sp>
        <p:nvSpPr>
          <p:cNvPr id="8" name="Slide Number Placeholder 7"/>
          <p:cNvSpPr>
            <a:spLocks noGrp="1"/>
          </p:cNvSpPr>
          <p:nvPr>
            <p:ph type="sldNum" sz="quarter" idx="11"/>
          </p:nvPr>
        </p:nvSpPr>
        <p:spPr/>
        <p:txBody>
          <a:bodyPr/>
          <a:lstStyle>
            <a:lvl1pPr>
              <a:defRPr/>
            </a:lvl1pPr>
          </a:lstStyle>
          <a:p>
            <a:pPr>
              <a:defRPr/>
            </a:pPr>
            <a:fld id="{62B27709-5EAA-4EEC-9D8E-99AB0FAB0F86}" type="slidenum">
              <a:rPr lang="en-US"/>
              <a:pPr>
                <a:defRPr/>
              </a:pPr>
              <a:t>‹#›</a:t>
            </a:fld>
            <a:endParaRPr lang="en-US" dirty="0">
              <a:latin typeface="Trebuchet MS"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F2AD809-3392-4D44-A7C1-35852EB98BAB}" type="datetime1">
              <a:rPr lang="en-US"/>
              <a:pPr>
                <a:defRPr/>
              </a:pPr>
              <a:t>11/7/2012</a:t>
            </a:fld>
            <a:endParaRPr lang="en-US" dirty="0">
              <a:solidFill>
                <a:schemeClr val="tx1"/>
              </a:solidFill>
            </a:endParaRPr>
          </a:p>
        </p:txBody>
      </p:sp>
      <p:sp>
        <p:nvSpPr>
          <p:cNvPr id="4" name="Slide Number Placeholder 3"/>
          <p:cNvSpPr>
            <a:spLocks noGrp="1"/>
          </p:cNvSpPr>
          <p:nvPr>
            <p:ph type="sldNum" sz="quarter" idx="11"/>
          </p:nvPr>
        </p:nvSpPr>
        <p:spPr/>
        <p:txBody>
          <a:bodyPr/>
          <a:lstStyle>
            <a:lvl1pPr>
              <a:defRPr/>
            </a:lvl1pPr>
          </a:lstStyle>
          <a:p>
            <a:pPr>
              <a:defRPr/>
            </a:pPr>
            <a:fld id="{4720A6C5-9979-4FFA-B23D-03053807E669}" type="slidenum">
              <a:rPr lang="en-US"/>
              <a:pPr>
                <a:defRPr/>
              </a:pPr>
              <a:t>‹#›</a:t>
            </a:fld>
            <a:endParaRPr lang="en-US" dirty="0">
              <a:latin typeface="Trebuchet MS"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AEBB297-94B7-4311-A56C-1463B10EA3D6}" type="datetime1">
              <a:rPr lang="en-US"/>
              <a:pPr>
                <a:defRPr/>
              </a:pPr>
              <a:t>11/7/2012</a:t>
            </a:fld>
            <a:endParaRPr lang="en-US" dirty="0">
              <a:solidFill>
                <a:schemeClr val="tx1"/>
              </a:solidFill>
            </a:endParaRPr>
          </a:p>
        </p:txBody>
      </p:sp>
      <p:sp>
        <p:nvSpPr>
          <p:cNvPr id="3" name="Slide Number Placeholder 2"/>
          <p:cNvSpPr>
            <a:spLocks noGrp="1"/>
          </p:cNvSpPr>
          <p:nvPr>
            <p:ph type="sldNum" sz="quarter" idx="11"/>
          </p:nvPr>
        </p:nvSpPr>
        <p:spPr/>
        <p:txBody>
          <a:bodyPr/>
          <a:lstStyle>
            <a:lvl1pPr>
              <a:defRPr/>
            </a:lvl1pPr>
          </a:lstStyle>
          <a:p>
            <a:pPr>
              <a:defRPr/>
            </a:pPr>
            <a:fld id="{43828FF4-88AA-4F34-BB59-17FE888AC8D4}" type="slidenum">
              <a:rPr lang="en-US"/>
              <a:pPr>
                <a:defRPr/>
              </a:pPr>
              <a:t>‹#›</a:t>
            </a:fld>
            <a:endParaRPr lang="en-US" dirty="0">
              <a:latin typeface="Trebuchet M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9FCC798-A94E-41E2-A6CD-F3A29CE1E80E}" type="datetime1">
              <a:rPr lang="en-US"/>
              <a:pPr>
                <a:defRPr/>
              </a:pPr>
              <a:t>11/7/2012</a:t>
            </a:fld>
            <a:endParaRPr lang="en-US" dirty="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pPr>
              <a:defRPr/>
            </a:pPr>
            <a:fld id="{E0B382F1-9412-4972-BB34-C1702F0C2168}" type="slidenum">
              <a:rPr lang="en-US"/>
              <a:pPr>
                <a:defRPr/>
              </a:pPr>
              <a:t>‹#›</a:t>
            </a:fld>
            <a:endParaRPr lang="en-US" dirty="0">
              <a:latin typeface="Trebuchet MS"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3B0AF14-EEB4-431A-B6D9-1354DC7A1124}" type="datetime1">
              <a:rPr lang="en-US"/>
              <a:pPr>
                <a:defRPr/>
              </a:pPr>
              <a:t>11/7/2012</a:t>
            </a:fld>
            <a:endParaRPr lang="en-US" dirty="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pPr>
              <a:defRPr/>
            </a:pPr>
            <a:fld id="{12316BC3-1373-43DD-91FF-2192B28FE3B0}" type="slidenum">
              <a:rPr lang="en-US"/>
              <a:pPr>
                <a:defRPr/>
              </a:pPr>
              <a:t>‹#›</a:t>
            </a:fld>
            <a:endParaRPr lang="en-US" dirty="0">
              <a:latin typeface="Trebuchet MS"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63436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Titelstijl van model bewerken</a:t>
            </a:r>
          </a:p>
        </p:txBody>
      </p:sp>
      <p:sp>
        <p:nvSpPr>
          <p:cNvPr id="1027" name="Rectangle 3"/>
          <p:cNvSpPr>
            <a:spLocks noGrp="1" noChangeArrowheads="1"/>
          </p:cNvSpPr>
          <p:nvPr>
            <p:ph type="body" idx="1"/>
          </p:nvPr>
        </p:nvSpPr>
        <p:spPr bwMode="auto">
          <a:xfrm>
            <a:off x="723900" y="17526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1028" name="Rectangle 4"/>
          <p:cNvSpPr>
            <a:spLocks noGrp="1" noChangeArrowheads="1"/>
          </p:cNvSpPr>
          <p:nvPr>
            <p:ph type="dt" sz="half" idx="2"/>
          </p:nvPr>
        </p:nvSpPr>
        <p:spPr bwMode="auto">
          <a:xfrm>
            <a:off x="6699250" y="6553200"/>
            <a:ext cx="206375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chemeClr val="bg1"/>
                </a:solidFill>
                <a:latin typeface="Arial" pitchFamily="34" charset="0"/>
                <a:ea typeface="ＭＳ Ｐゴシック"/>
                <a:cs typeface="ＭＳ Ｐゴシック"/>
              </a:defRPr>
            </a:lvl1pPr>
          </a:lstStyle>
          <a:p>
            <a:pPr>
              <a:defRPr/>
            </a:pPr>
            <a:fld id="{6F9AF07E-0FCA-4109-95E4-B30BA1BE6109}" type="datetime1">
              <a:rPr lang="en-US"/>
              <a:pPr>
                <a:defRPr/>
              </a:pPr>
              <a:t>11/7/2012</a:t>
            </a:fld>
            <a:endParaRPr lang="en-US" dirty="0"/>
          </a:p>
        </p:txBody>
      </p:sp>
      <p:sp>
        <p:nvSpPr>
          <p:cNvPr id="1030" name="Rectangle 6"/>
          <p:cNvSpPr>
            <a:spLocks noGrp="1" noChangeArrowheads="1"/>
          </p:cNvSpPr>
          <p:nvPr>
            <p:ph type="sldNum" sz="quarter" idx="4"/>
          </p:nvPr>
        </p:nvSpPr>
        <p:spPr bwMode="auto">
          <a:xfrm>
            <a:off x="8667750" y="6553200"/>
            <a:ext cx="70485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latin typeface="Arial" pitchFamily="34" charset="0"/>
                <a:ea typeface="ＭＳ Ｐゴシック"/>
                <a:cs typeface="ＭＳ Ｐゴシック"/>
              </a:defRPr>
            </a:lvl1pPr>
          </a:lstStyle>
          <a:p>
            <a:pPr>
              <a:defRPr/>
            </a:pPr>
            <a:fld id="{6EE60DA7-9A95-4BE9-989F-FD9783F06FB1}" type="slidenum">
              <a:rPr lang="en-US"/>
              <a:pPr>
                <a:def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p:txStyles>
    <p:titleStyle>
      <a:lvl1pPr algn="l" rtl="0" eaLnBrk="0" fontAlgn="base" hangingPunct="0">
        <a:spcBef>
          <a:spcPct val="0"/>
        </a:spcBef>
        <a:spcAft>
          <a:spcPct val="0"/>
        </a:spcAft>
        <a:defRPr sz="3200">
          <a:solidFill>
            <a:srgbClr val="5E95B8"/>
          </a:solidFill>
          <a:latin typeface="+mj-lt"/>
          <a:ea typeface="+mj-ea"/>
          <a:cs typeface="ＭＳ Ｐゴシック"/>
        </a:defRPr>
      </a:lvl1pPr>
      <a:lvl2pPr algn="l" rtl="0" eaLnBrk="0" fontAlgn="base" hangingPunct="0">
        <a:spcBef>
          <a:spcPct val="0"/>
        </a:spcBef>
        <a:spcAft>
          <a:spcPct val="0"/>
        </a:spcAft>
        <a:defRPr sz="3200">
          <a:solidFill>
            <a:srgbClr val="5E95B8"/>
          </a:solidFill>
          <a:latin typeface="Arial Bold" pitchFamily="-96" charset="0"/>
          <a:ea typeface="ＭＳ Ｐゴシック" pitchFamily="-96" charset="-128"/>
          <a:cs typeface="ＭＳ Ｐゴシック"/>
        </a:defRPr>
      </a:lvl2pPr>
      <a:lvl3pPr algn="l" rtl="0" eaLnBrk="0" fontAlgn="base" hangingPunct="0">
        <a:spcBef>
          <a:spcPct val="0"/>
        </a:spcBef>
        <a:spcAft>
          <a:spcPct val="0"/>
        </a:spcAft>
        <a:defRPr sz="3200">
          <a:solidFill>
            <a:srgbClr val="5E95B8"/>
          </a:solidFill>
          <a:latin typeface="Arial Bold" pitchFamily="-96" charset="0"/>
          <a:ea typeface="ＭＳ Ｐゴシック" pitchFamily="-96" charset="-128"/>
          <a:cs typeface="ＭＳ Ｐゴシック"/>
        </a:defRPr>
      </a:lvl3pPr>
      <a:lvl4pPr algn="l" rtl="0" eaLnBrk="0" fontAlgn="base" hangingPunct="0">
        <a:spcBef>
          <a:spcPct val="0"/>
        </a:spcBef>
        <a:spcAft>
          <a:spcPct val="0"/>
        </a:spcAft>
        <a:defRPr sz="3200">
          <a:solidFill>
            <a:srgbClr val="5E95B8"/>
          </a:solidFill>
          <a:latin typeface="Arial Bold" pitchFamily="-96" charset="0"/>
          <a:ea typeface="ＭＳ Ｐゴシック" pitchFamily="-96" charset="-128"/>
          <a:cs typeface="ＭＳ Ｐゴシック"/>
        </a:defRPr>
      </a:lvl4pPr>
      <a:lvl5pPr algn="l" rtl="0" eaLnBrk="0" fontAlgn="base" hangingPunct="0">
        <a:spcBef>
          <a:spcPct val="0"/>
        </a:spcBef>
        <a:spcAft>
          <a:spcPct val="0"/>
        </a:spcAft>
        <a:defRPr sz="3200">
          <a:solidFill>
            <a:srgbClr val="5E95B8"/>
          </a:solidFill>
          <a:latin typeface="Arial Bold" pitchFamily="-96" charset="0"/>
          <a:ea typeface="ＭＳ Ｐゴシック" pitchFamily="-96" charset="-128"/>
          <a:cs typeface="ＭＳ Ｐゴシック"/>
        </a:defRPr>
      </a:lvl5pPr>
      <a:lvl6pPr marL="457200" algn="l" rtl="0" eaLnBrk="1" fontAlgn="base" hangingPunct="1">
        <a:spcBef>
          <a:spcPct val="0"/>
        </a:spcBef>
        <a:spcAft>
          <a:spcPct val="0"/>
        </a:spcAft>
        <a:defRPr sz="3200">
          <a:solidFill>
            <a:srgbClr val="5E95B8"/>
          </a:solidFill>
          <a:latin typeface="Arial Bold" pitchFamily="-96" charset="0"/>
          <a:ea typeface="ＭＳ Ｐゴシック" pitchFamily="-96" charset="-128"/>
        </a:defRPr>
      </a:lvl6pPr>
      <a:lvl7pPr marL="914400" algn="l" rtl="0" eaLnBrk="1" fontAlgn="base" hangingPunct="1">
        <a:spcBef>
          <a:spcPct val="0"/>
        </a:spcBef>
        <a:spcAft>
          <a:spcPct val="0"/>
        </a:spcAft>
        <a:defRPr sz="3200">
          <a:solidFill>
            <a:srgbClr val="5E95B8"/>
          </a:solidFill>
          <a:latin typeface="Arial Bold" pitchFamily="-96" charset="0"/>
          <a:ea typeface="ＭＳ Ｐゴシック" pitchFamily="-96" charset="-128"/>
        </a:defRPr>
      </a:lvl7pPr>
      <a:lvl8pPr marL="1371600" algn="l" rtl="0" eaLnBrk="1" fontAlgn="base" hangingPunct="1">
        <a:spcBef>
          <a:spcPct val="0"/>
        </a:spcBef>
        <a:spcAft>
          <a:spcPct val="0"/>
        </a:spcAft>
        <a:defRPr sz="3200">
          <a:solidFill>
            <a:srgbClr val="5E95B8"/>
          </a:solidFill>
          <a:latin typeface="Arial Bold" pitchFamily="-96" charset="0"/>
          <a:ea typeface="ＭＳ Ｐゴシック" pitchFamily="-96" charset="-128"/>
        </a:defRPr>
      </a:lvl8pPr>
      <a:lvl9pPr marL="1828800" algn="l" rtl="0" eaLnBrk="1" fontAlgn="base" hangingPunct="1">
        <a:spcBef>
          <a:spcPct val="0"/>
        </a:spcBef>
        <a:spcAft>
          <a:spcPct val="0"/>
        </a:spcAft>
        <a:defRPr sz="3200">
          <a:solidFill>
            <a:srgbClr val="5E95B8"/>
          </a:solidFill>
          <a:latin typeface="Arial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800">
          <a:solidFill>
            <a:srgbClr val="00558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rgbClr val="00558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rgbClr val="005581"/>
          </a:solidFill>
          <a:latin typeface="+mn-lt"/>
          <a:ea typeface="+mn-ea"/>
          <a:cs typeface="ＭＳ Ｐゴシック"/>
        </a:defRPr>
      </a:lvl3pPr>
      <a:lvl4pPr marL="1600200" indent="-228600" algn="l" rtl="0" eaLnBrk="0" fontAlgn="base" hangingPunct="0">
        <a:spcBef>
          <a:spcPct val="20000"/>
        </a:spcBef>
        <a:spcAft>
          <a:spcPct val="0"/>
        </a:spcAft>
        <a:buChar char="–"/>
        <a:defRPr>
          <a:solidFill>
            <a:srgbClr val="00558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00558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rgbClr val="005581"/>
          </a:solidFill>
          <a:latin typeface="+mn-lt"/>
          <a:ea typeface="+mn-ea"/>
        </a:defRPr>
      </a:lvl6pPr>
      <a:lvl7pPr marL="2971800" indent="-228600" algn="l" rtl="0" eaLnBrk="1" fontAlgn="base" hangingPunct="1">
        <a:spcBef>
          <a:spcPct val="20000"/>
        </a:spcBef>
        <a:spcAft>
          <a:spcPct val="0"/>
        </a:spcAft>
        <a:buChar char="»"/>
        <a:defRPr sz="1600">
          <a:solidFill>
            <a:srgbClr val="005581"/>
          </a:solidFill>
          <a:latin typeface="+mn-lt"/>
          <a:ea typeface="+mn-ea"/>
        </a:defRPr>
      </a:lvl7pPr>
      <a:lvl8pPr marL="3429000" indent="-228600" algn="l" rtl="0" eaLnBrk="1" fontAlgn="base" hangingPunct="1">
        <a:spcBef>
          <a:spcPct val="20000"/>
        </a:spcBef>
        <a:spcAft>
          <a:spcPct val="0"/>
        </a:spcAft>
        <a:buChar char="»"/>
        <a:defRPr sz="1600">
          <a:solidFill>
            <a:srgbClr val="005581"/>
          </a:solidFill>
          <a:latin typeface="+mn-lt"/>
          <a:ea typeface="+mn-ea"/>
        </a:defRPr>
      </a:lvl8pPr>
      <a:lvl9pPr marL="3886200" indent="-228600" algn="l" rtl="0" eaLnBrk="1" fontAlgn="base" hangingPunct="1">
        <a:spcBef>
          <a:spcPct val="20000"/>
        </a:spcBef>
        <a:spcAft>
          <a:spcPct val="0"/>
        </a:spcAft>
        <a:buChar char="»"/>
        <a:defRPr sz="1600">
          <a:solidFill>
            <a:srgbClr val="00558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noFill/>
        </p:spPr>
        <p:txBody>
          <a:bodyPr/>
          <a:lstStyle/>
          <a:p>
            <a:pPr algn="l" rtl="0"/>
            <a:fld id="{DCE81991-97E9-4445-BB11-2014DEF21895}" type="datetime1">
              <a:rPr>
                <a:ea typeface="ＭＳ Ｐゴシック" pitchFamily="34" charset="-128"/>
              </a:rPr>
              <a:pPr/>
              <a:t>21/08/2012</a:t>
            </a:fld>
            <a:endParaRPr lang="en" smtClean="0">
              <a:ea typeface="ＭＳ Ｐゴシック" pitchFamily="34" charset="-128"/>
            </a:endParaRPr>
          </a:p>
        </p:txBody>
      </p:sp>
      <p:sp>
        <p:nvSpPr>
          <p:cNvPr id="13315" name="Rectangle 6"/>
          <p:cNvSpPr>
            <a:spLocks noGrp="1" noChangeArrowheads="1"/>
          </p:cNvSpPr>
          <p:nvPr>
            <p:ph type="sldNum" sz="quarter" idx="11"/>
          </p:nvPr>
        </p:nvSpPr>
        <p:spPr>
          <a:noFill/>
        </p:spPr>
        <p:txBody>
          <a:bodyPr/>
          <a:lstStyle/>
          <a:p>
            <a:pPr algn="l" rtl="0"/>
            <a:fld id="{C7D16747-BB1A-4A65-B77A-FC31DC13DA78}" type="slidenum">
              <a:rPr>
                <a:ea typeface="ＭＳ Ｐゴシック" pitchFamily="34" charset="-128"/>
              </a:rPr>
              <a:pPr/>
              <a:t>1</a:t>
            </a:fld>
            <a:endParaRPr lang="en" smtClean="0">
              <a:ea typeface="ＭＳ Ｐゴシック" pitchFamily="34" charset="-128"/>
            </a:endParaRPr>
          </a:p>
        </p:txBody>
      </p:sp>
      <p:sp>
        <p:nvSpPr>
          <p:cNvPr id="13316" name="Rectangle 2"/>
          <p:cNvSpPr>
            <a:spLocks noGrp="1" noChangeArrowheads="1"/>
          </p:cNvSpPr>
          <p:nvPr>
            <p:ph type="ctrTitle"/>
          </p:nvPr>
        </p:nvSpPr>
        <p:spPr>
          <a:xfrm>
            <a:off x="144462" y="142875"/>
            <a:ext cx="3512393" cy="642938"/>
          </a:xfrm>
        </p:spPr>
        <p:txBody>
          <a:bodyPr/>
          <a:lstStyle/>
          <a:p>
            <a:pPr algn="l" rtl="0" eaLnBrk="1" hangingPunct="1"/>
            <a:r>
              <a:rPr lang="en" sz="3200" b="1" i="0" u="none" dirty="0">
                <a:solidFill>
                  <a:srgbClr val="004061"/>
                </a:solidFill>
              </a:rPr>
              <a:t>HEALTH 2012</a:t>
            </a:r>
          </a:p>
        </p:txBody>
      </p:sp>
      <p:sp>
        <p:nvSpPr>
          <p:cNvPr id="13317" name="Rectangle 3"/>
          <p:cNvSpPr>
            <a:spLocks noGrp="1" noChangeArrowheads="1"/>
          </p:cNvSpPr>
          <p:nvPr>
            <p:ph type="subTitle" idx="1"/>
          </p:nvPr>
        </p:nvSpPr>
        <p:spPr>
          <a:xfrm>
            <a:off x="273050" y="2540000"/>
            <a:ext cx="9359900" cy="1897063"/>
          </a:xfrm>
        </p:spPr>
        <p:txBody>
          <a:bodyPr/>
          <a:lstStyle/>
          <a:p>
            <a:pPr rtl="0" eaLnBrk="1" hangingPunct="1"/>
            <a:r>
              <a:rPr lang="en" sz="5400" b="1" dirty="0" smtClean="0">
                <a:solidFill>
                  <a:schemeClr val="accent2"/>
                </a:solidFill>
              </a:rPr>
              <a:t>THE R</a:t>
            </a:r>
            <a:r>
              <a:rPr lang="en" sz="5400" b="1" i="0" u="none" dirty="0" smtClean="0">
                <a:solidFill>
                  <a:schemeClr val="accent2"/>
                </a:solidFill>
              </a:rPr>
              <a:t>ISKS </a:t>
            </a:r>
            <a:r>
              <a:rPr lang="en" sz="5400" b="1" i="0" u="none" dirty="0">
                <a:solidFill>
                  <a:schemeClr val="accent2"/>
                </a:solidFill>
              </a:rPr>
              <a:t>OF </a:t>
            </a:r>
            <a:r>
              <a:rPr lang="en" sz="5400" b="1" i="0" u="none" dirty="0" smtClean="0">
                <a:solidFill>
                  <a:schemeClr val="accent2"/>
                </a:solidFill>
              </a:rPr>
              <a:t>MUSCULOSKELETAL DISORDERS</a:t>
            </a:r>
            <a:endParaRPr lang="en" sz="3000" b="1" dirty="0" smtClean="0"/>
          </a:p>
        </p:txBody>
      </p:sp>
      <p:sp>
        <p:nvSpPr>
          <p:cNvPr id="13318" name="Rectangle 1"/>
          <p:cNvSpPr>
            <a:spLocks noChangeArrowheads="1"/>
          </p:cNvSpPr>
          <p:nvPr/>
        </p:nvSpPr>
        <p:spPr bwMode="auto">
          <a:xfrm>
            <a:off x="1208088" y="5807075"/>
            <a:ext cx="7705725" cy="400110"/>
          </a:xfrm>
          <a:prstGeom prst="rect">
            <a:avLst/>
          </a:prstGeom>
          <a:noFill/>
          <a:ln w="9525">
            <a:noFill/>
            <a:miter lim="800000"/>
            <a:headEnd/>
            <a:tailEnd/>
          </a:ln>
        </p:spPr>
        <p:txBody>
          <a:bodyPr>
            <a:spAutoFit/>
          </a:bodyPr>
          <a:lstStyle/>
          <a:p>
            <a:pPr algn="ctr"/>
            <a:r>
              <a:rPr lang="en" sz="2000" b="1" dirty="0"/>
              <a:t>YOU ONLY HAVE ONE LIFE. </a:t>
            </a:r>
            <a:r>
              <a:rPr lang="en" sz="2000" b="1" dirty="0">
                <a:solidFill>
                  <a:schemeClr val="accent2"/>
                </a:solidFill>
              </a:rPr>
              <a:t>KEEP IT HEALTHY!</a:t>
            </a:r>
            <a:endParaRPr lang="en" sz="2000" dirty="0">
              <a:solidFill>
                <a:schemeClr val="accent2"/>
              </a:solidFill>
            </a:endParaRPr>
          </a:p>
        </p:txBody>
      </p:sp>
      <p:sp>
        <p:nvSpPr>
          <p:cNvPr id="13319" name="Rectangle 3"/>
          <p:cNvSpPr>
            <a:spLocks noChangeArrowheads="1"/>
          </p:cNvSpPr>
          <p:nvPr/>
        </p:nvSpPr>
        <p:spPr bwMode="auto">
          <a:xfrm rot="-398519">
            <a:off x="3018565" y="1774529"/>
            <a:ext cx="3769256" cy="865188"/>
          </a:xfrm>
          <a:prstGeom prst="rect">
            <a:avLst/>
          </a:prstGeom>
          <a:solidFill>
            <a:srgbClr val="C00000"/>
          </a:solidFill>
          <a:ln w="9525" algn="ctr">
            <a:noFill/>
            <a:round/>
            <a:headEnd/>
            <a:tailEnd/>
          </a:ln>
        </p:spPr>
        <p:txBody>
          <a:bodyPr/>
          <a:lstStyle/>
          <a:p>
            <a:pPr algn="ctr" rtl="0" eaLnBrk="0" hangingPunct="0"/>
            <a:r>
              <a:rPr lang="en" sz="5400" b="1" i="0" u="none" dirty="0" smtClean="0">
                <a:solidFill>
                  <a:srgbClr val="FFFFFF"/>
                </a:solidFill>
              </a:rPr>
              <a:t>PREVENT</a:t>
            </a:r>
            <a:endParaRPr lang="en" sz="5400" b="1" i="0" u="none"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769938" y="609600"/>
            <a:ext cx="6343650" cy="731838"/>
          </a:xfrm>
        </p:spPr>
        <p:txBody>
          <a:bodyPr/>
          <a:lstStyle/>
          <a:p>
            <a:pPr algn="l" rtl="0" eaLnBrk="1" hangingPunct="1"/>
            <a:r>
              <a:rPr lang="en" sz="3400" b="0" i="0" u="none" dirty="0"/>
              <a:t>At </a:t>
            </a:r>
            <a:r>
              <a:rPr lang="en" sz="3400" b="0" i="0" u="none" dirty="0" smtClean="0"/>
              <a:t>organisational </a:t>
            </a:r>
            <a:r>
              <a:rPr lang="en" sz="3400" b="0" i="0" u="none" dirty="0"/>
              <a:t>level </a:t>
            </a:r>
          </a:p>
        </p:txBody>
      </p:sp>
      <p:sp>
        <p:nvSpPr>
          <p:cNvPr id="3" name="Espace réservé du contenu 2"/>
          <p:cNvSpPr>
            <a:spLocks noGrp="1"/>
          </p:cNvSpPr>
          <p:nvPr>
            <p:ph idx="1"/>
          </p:nvPr>
        </p:nvSpPr>
        <p:spPr>
          <a:xfrm>
            <a:off x="723900" y="1772816"/>
            <a:ext cx="8909620" cy="4536504"/>
          </a:xfrm>
        </p:spPr>
        <p:txBody>
          <a:bodyPr/>
          <a:lstStyle/>
          <a:p>
            <a:pPr algn="l" rtl="0" eaLnBrk="1" hangingPunct="1">
              <a:defRPr/>
            </a:pPr>
            <a:endParaRPr lang="en" sz="2400" dirty="0" smtClean="0"/>
          </a:p>
          <a:p>
            <a:pPr algn="l" rtl="0" eaLnBrk="1" hangingPunct="1">
              <a:defRPr/>
            </a:pPr>
            <a:endParaRPr lang="en" sz="2400" dirty="0"/>
          </a:p>
          <a:p>
            <a:pPr algn="l" rtl="0" eaLnBrk="1" hangingPunct="1">
              <a:defRPr/>
            </a:pPr>
            <a:r>
              <a:rPr lang="en" sz="2400" b="0" i="0" u="none" dirty="0"/>
              <a:t>Ignore the onset of early symptoms to consider ergonomics in the job position</a:t>
            </a:r>
            <a:endParaRPr lang="en" sz="2400" dirty="0" smtClean="0"/>
          </a:p>
          <a:p>
            <a:pPr algn="l" rtl="0" eaLnBrk="1" hangingPunct="1">
              <a:defRPr/>
            </a:pPr>
            <a:r>
              <a:rPr lang="en" sz="2400" b="0" i="0" u="none" dirty="0" smtClean="0"/>
              <a:t>Choose </a:t>
            </a:r>
            <a:r>
              <a:rPr lang="en" sz="2400" b="0" i="0" u="none" dirty="0"/>
              <a:t>work equipment with input from employees (1</a:t>
            </a:r>
            <a:r>
              <a:rPr lang="en" sz="2400" b="0" i="0" u="none" baseline="30000" dirty="0"/>
              <a:t>st</a:t>
            </a:r>
            <a:r>
              <a:rPr lang="en" sz="2400" b="0" i="0" u="none" dirty="0"/>
              <a:t> user = 1</a:t>
            </a:r>
            <a:r>
              <a:rPr lang="en" sz="2400" b="0" i="0" u="none" baseline="30000" dirty="0"/>
              <a:t>st</a:t>
            </a:r>
            <a:r>
              <a:rPr lang="en" sz="2400" b="0" i="0" u="none" dirty="0"/>
              <a:t> affected)</a:t>
            </a:r>
          </a:p>
          <a:p>
            <a:pPr algn="l" rtl="0" eaLnBrk="1" hangingPunct="1">
              <a:defRPr/>
            </a:pPr>
            <a:r>
              <a:rPr lang="en" sz="2400" b="0" i="0" u="none" dirty="0"/>
              <a:t>Design of the work place: adjusted layout and sizing, physical environment (noise, vibration, temperature, air flow) </a:t>
            </a:r>
            <a:endParaRPr lang="en" sz="2400" dirty="0" smtClean="0"/>
          </a:p>
          <a:p>
            <a:pPr marL="0" indent="0" algn="l" rtl="0" eaLnBrk="1" hangingPunct="1">
              <a:buNone/>
              <a:defRPr/>
            </a:pPr>
            <a:r>
              <a:rPr lang="en" sz="2400" dirty="0" smtClean="0"/>
              <a:t/>
            </a:r>
            <a:br>
              <a:rPr lang="en" sz="2400" dirty="0" smtClean="0"/>
            </a:br>
            <a:endParaRPr lang="en" sz="2400" dirty="0"/>
          </a:p>
        </p:txBody>
      </p:sp>
      <p:sp>
        <p:nvSpPr>
          <p:cNvPr id="22532" name="Espace réservé de la date 3"/>
          <p:cNvSpPr>
            <a:spLocks noGrp="1"/>
          </p:cNvSpPr>
          <p:nvPr>
            <p:ph type="dt" sz="quarter" idx="10"/>
          </p:nvPr>
        </p:nvSpPr>
        <p:spPr>
          <a:noFill/>
        </p:spPr>
        <p:txBody>
          <a:bodyPr/>
          <a:lstStyle/>
          <a:p>
            <a:pPr algn="l" rtl="0"/>
            <a:fld id="{37028C2F-7AB3-4BCE-B427-C0F8BD82A7D1}"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2533" name="Espace réservé du numéro de diapositive 4"/>
          <p:cNvSpPr>
            <a:spLocks noGrp="1"/>
          </p:cNvSpPr>
          <p:nvPr>
            <p:ph type="sldNum" sz="quarter" idx="11"/>
          </p:nvPr>
        </p:nvSpPr>
        <p:spPr>
          <a:noFill/>
        </p:spPr>
        <p:txBody>
          <a:bodyPr/>
          <a:lstStyle/>
          <a:p>
            <a:pPr algn="l" rtl="0"/>
            <a:fld id="{8EFB20E4-0C43-4383-91CF-50EC47F44BBB}" type="slidenum">
              <a:rPr>
                <a:latin typeface="Arial" charset="0"/>
                <a:ea typeface="ＭＳ Ｐゴシック" pitchFamily="34" charset="-128"/>
              </a:rPr>
              <a:pPr/>
              <a:t>10</a:t>
            </a:fld>
            <a:endParaRPr lang="en" smtClean="0">
              <a:latin typeface="Trebuchet MS" pitchFamily="34" charset="0"/>
              <a:ea typeface="ＭＳ Ｐゴシック" pitchFamily="34" charset="-128"/>
            </a:endParaRPr>
          </a:p>
        </p:txBody>
      </p:sp>
      <p:sp>
        <p:nvSpPr>
          <p:cNvPr id="22534" name="Rectangle 5"/>
          <p:cNvSpPr>
            <a:spLocks noChangeArrowheads="1"/>
          </p:cNvSpPr>
          <p:nvPr/>
        </p:nvSpPr>
        <p:spPr bwMode="auto">
          <a:xfrm rot="-757653">
            <a:off x="65088" y="279400"/>
            <a:ext cx="2197100" cy="485775"/>
          </a:xfrm>
          <a:prstGeom prst="rect">
            <a:avLst/>
          </a:prstGeom>
          <a:solidFill>
            <a:srgbClr val="C00000"/>
          </a:solidFill>
          <a:ln w="9525" algn="ctr">
            <a:noFill/>
            <a:round/>
            <a:headEnd/>
            <a:tailEnd/>
          </a:ln>
        </p:spPr>
        <p:txBody>
          <a:bodyPr/>
          <a:lstStyle/>
          <a:p>
            <a:pPr algn="ctr" rtl="0" eaLnBrk="0" hangingPunct="0"/>
            <a:r>
              <a:rPr lang="en" b="1" i="0" u="none">
                <a:solidFill>
                  <a:srgbClr val="FFFFFF"/>
                </a:solidFill>
              </a:rPr>
              <a:t>PREVENTION</a:t>
            </a:r>
          </a:p>
        </p:txBody>
      </p:sp>
      <p:sp>
        <p:nvSpPr>
          <p:cNvPr id="22535" name="ZoneTexte 6"/>
          <p:cNvSpPr txBox="1">
            <a:spLocks noChangeArrowheads="1"/>
          </p:cNvSpPr>
          <p:nvPr/>
        </p:nvSpPr>
        <p:spPr bwMode="auto">
          <a:xfrm>
            <a:off x="741363" y="1681644"/>
            <a:ext cx="8351837" cy="523220"/>
          </a:xfrm>
          <a:prstGeom prst="rect">
            <a:avLst/>
          </a:prstGeom>
          <a:noFill/>
          <a:ln w="19050">
            <a:solidFill>
              <a:srgbClr val="C00000"/>
            </a:solidFill>
            <a:miter lim="800000"/>
            <a:headEnd/>
            <a:tailEnd/>
          </a:ln>
        </p:spPr>
        <p:txBody>
          <a:bodyPr>
            <a:spAutoFit/>
          </a:bodyPr>
          <a:lstStyle/>
          <a:p>
            <a:pPr algn="ctr" rtl="0"/>
            <a:r>
              <a:rPr lang="en" sz="2800" b="1" i="0" u="none">
                <a:solidFill>
                  <a:srgbClr val="C00000"/>
                </a:solidFill>
              </a:rPr>
              <a:t>Prevention is better than cure!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769938" y="609600"/>
            <a:ext cx="6343650" cy="731838"/>
          </a:xfrm>
        </p:spPr>
        <p:txBody>
          <a:bodyPr/>
          <a:lstStyle/>
          <a:p>
            <a:pPr algn="l" rtl="0" eaLnBrk="1" hangingPunct="1"/>
            <a:r>
              <a:rPr lang="en" sz="3400" b="0" i="0" u="none" dirty="0"/>
              <a:t>At </a:t>
            </a:r>
            <a:r>
              <a:rPr lang="en" sz="3400" b="0" i="0" u="none" dirty="0" smtClean="0"/>
              <a:t>group </a:t>
            </a:r>
            <a:r>
              <a:rPr lang="en" sz="3400" b="0" i="0" u="none" dirty="0"/>
              <a:t>level</a:t>
            </a:r>
          </a:p>
        </p:txBody>
      </p:sp>
      <p:sp>
        <p:nvSpPr>
          <p:cNvPr id="3" name="Espace réservé du contenu 2"/>
          <p:cNvSpPr>
            <a:spLocks noGrp="1"/>
          </p:cNvSpPr>
          <p:nvPr>
            <p:ph idx="1"/>
          </p:nvPr>
        </p:nvSpPr>
        <p:spPr>
          <a:xfrm>
            <a:off x="723900" y="1556792"/>
            <a:ext cx="8549580" cy="3672408"/>
          </a:xfrm>
        </p:spPr>
        <p:txBody>
          <a:bodyPr/>
          <a:lstStyle/>
          <a:p>
            <a:pPr algn="l" rtl="0" eaLnBrk="1" hangingPunct="1">
              <a:defRPr/>
            </a:pPr>
            <a:r>
              <a:rPr lang="en" sz="2400" b="0" i="0" u="none" dirty="0"/>
              <a:t>Favour the use of handling equipment instead of human strength</a:t>
            </a:r>
          </a:p>
          <a:p>
            <a:pPr lvl="1" algn="l" rtl="0" eaLnBrk="1" hangingPunct="1">
              <a:defRPr/>
            </a:pPr>
            <a:r>
              <a:rPr lang="en" sz="2000" b="0" i="0" u="none" dirty="0"/>
              <a:t>Screw gun instead of screwdrivers</a:t>
            </a:r>
          </a:p>
          <a:p>
            <a:pPr lvl="1" algn="l" rtl="0" eaLnBrk="1" hangingPunct="1">
              <a:defRPr/>
            </a:pPr>
            <a:r>
              <a:rPr lang="en" sz="2000" b="0" i="0" u="none" dirty="0"/>
              <a:t>Forklift or pallet jack instead of arm strength</a:t>
            </a:r>
          </a:p>
          <a:p>
            <a:pPr lvl="1" algn="l" rtl="0" eaLnBrk="1" hangingPunct="1">
              <a:defRPr/>
            </a:pPr>
            <a:r>
              <a:rPr lang="en" sz="2000" b="0" i="0" u="none" dirty="0"/>
              <a:t>Hoist instead of human strength</a:t>
            </a:r>
          </a:p>
          <a:p>
            <a:pPr lvl="1" algn="l" rtl="0" eaLnBrk="1" hangingPunct="1">
              <a:defRPr/>
            </a:pPr>
            <a:r>
              <a:rPr lang="en" sz="2000" b="0" i="0" u="none" dirty="0"/>
              <a:t>Hydraulic wrenches in place of striking wrenches</a:t>
            </a:r>
            <a:endParaRPr lang="en" sz="2000" strike="sngStrike" dirty="0" smtClean="0"/>
          </a:p>
          <a:p>
            <a:pPr lvl="1" algn="l" rtl="0" eaLnBrk="1" hangingPunct="1">
              <a:defRPr/>
            </a:pPr>
            <a:endParaRPr lang="en" sz="2000" dirty="0" smtClean="0"/>
          </a:p>
          <a:p>
            <a:pPr algn="l" rtl="0" eaLnBrk="1" hangingPunct="1">
              <a:defRPr/>
            </a:pPr>
            <a:r>
              <a:rPr lang="en" sz="2400" b="0" i="0" u="none" dirty="0"/>
              <a:t>Anticipate and maintain the material and tools suited for the task</a:t>
            </a:r>
            <a:endParaRPr lang="en" sz="2400" dirty="0"/>
          </a:p>
          <a:p>
            <a:pPr algn="l" rtl="0" eaLnBrk="1" hangingPunct="1">
              <a:defRPr/>
            </a:pPr>
            <a:endParaRPr lang="en" dirty="0"/>
          </a:p>
          <a:p>
            <a:pPr marL="0" indent="0" algn="l" rtl="0" eaLnBrk="1" hangingPunct="1">
              <a:buFontTx/>
              <a:buNone/>
              <a:defRPr/>
            </a:pPr>
            <a:r>
              <a:rPr lang="en" sz="2400" dirty="0" smtClean="0"/>
              <a:t/>
            </a:r>
            <a:br>
              <a:rPr lang="en" sz="2400" dirty="0" smtClean="0"/>
            </a:br>
            <a:endParaRPr lang="en" sz="2400" dirty="0"/>
          </a:p>
        </p:txBody>
      </p:sp>
      <p:sp>
        <p:nvSpPr>
          <p:cNvPr id="23556" name="Espace réservé de la date 3"/>
          <p:cNvSpPr>
            <a:spLocks noGrp="1"/>
          </p:cNvSpPr>
          <p:nvPr>
            <p:ph type="dt" sz="quarter" idx="10"/>
          </p:nvPr>
        </p:nvSpPr>
        <p:spPr>
          <a:noFill/>
        </p:spPr>
        <p:txBody>
          <a:bodyPr/>
          <a:lstStyle/>
          <a:p>
            <a:pPr algn="l" rtl="0"/>
            <a:fld id="{1857B529-DBC3-422C-9DA2-D85ECEC9749B}"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3557" name="Espace réservé du numéro de diapositive 4"/>
          <p:cNvSpPr>
            <a:spLocks noGrp="1"/>
          </p:cNvSpPr>
          <p:nvPr>
            <p:ph type="sldNum" sz="quarter" idx="11"/>
          </p:nvPr>
        </p:nvSpPr>
        <p:spPr>
          <a:noFill/>
        </p:spPr>
        <p:txBody>
          <a:bodyPr/>
          <a:lstStyle/>
          <a:p>
            <a:pPr algn="l" rtl="0"/>
            <a:fld id="{806B9B48-0861-43A7-A80D-8F70764C03FC}" type="slidenum">
              <a:rPr>
                <a:latin typeface="Arial" charset="0"/>
                <a:ea typeface="ＭＳ Ｐゴシック" pitchFamily="34" charset="-128"/>
              </a:rPr>
              <a:pPr/>
              <a:t>11</a:t>
            </a:fld>
            <a:endParaRPr lang="en" smtClean="0">
              <a:latin typeface="Trebuchet MS" pitchFamily="34" charset="0"/>
              <a:ea typeface="ＭＳ Ｐゴシック" pitchFamily="34" charset="-128"/>
            </a:endParaRPr>
          </a:p>
        </p:txBody>
      </p:sp>
      <p:sp>
        <p:nvSpPr>
          <p:cNvPr id="23558" name="Rectangle 5"/>
          <p:cNvSpPr>
            <a:spLocks noChangeArrowheads="1"/>
          </p:cNvSpPr>
          <p:nvPr/>
        </p:nvSpPr>
        <p:spPr bwMode="auto">
          <a:xfrm rot="-757653">
            <a:off x="65088" y="279400"/>
            <a:ext cx="2197100" cy="485775"/>
          </a:xfrm>
          <a:prstGeom prst="rect">
            <a:avLst/>
          </a:prstGeom>
          <a:solidFill>
            <a:srgbClr val="C00000"/>
          </a:solidFill>
          <a:ln w="9525" algn="ctr">
            <a:noFill/>
            <a:round/>
            <a:headEnd/>
            <a:tailEnd/>
          </a:ln>
        </p:spPr>
        <p:txBody>
          <a:bodyPr/>
          <a:lstStyle/>
          <a:p>
            <a:pPr algn="ctr" rtl="0" eaLnBrk="0" hangingPunct="0"/>
            <a:r>
              <a:rPr lang="en" b="1" i="0" u="none">
                <a:solidFill>
                  <a:srgbClr val="FFFFFF"/>
                </a:solidFill>
              </a:rPr>
              <a:t>PREVENTION</a:t>
            </a:r>
          </a:p>
        </p:txBody>
      </p:sp>
      <p:sp>
        <p:nvSpPr>
          <p:cNvPr id="23559" name="ZoneTexte 6"/>
          <p:cNvSpPr txBox="1">
            <a:spLocks noChangeArrowheads="1"/>
          </p:cNvSpPr>
          <p:nvPr/>
        </p:nvSpPr>
        <p:spPr bwMode="auto">
          <a:xfrm>
            <a:off x="849313" y="5301208"/>
            <a:ext cx="8351837" cy="954107"/>
          </a:xfrm>
          <a:prstGeom prst="rect">
            <a:avLst/>
          </a:prstGeom>
          <a:noFill/>
          <a:ln w="19050">
            <a:solidFill>
              <a:srgbClr val="C00000"/>
            </a:solidFill>
            <a:miter lim="800000"/>
            <a:headEnd/>
            <a:tailEnd/>
          </a:ln>
        </p:spPr>
        <p:txBody>
          <a:bodyPr>
            <a:spAutoFit/>
          </a:bodyPr>
          <a:lstStyle/>
          <a:p>
            <a:pPr algn="ctr" rtl="0"/>
            <a:r>
              <a:rPr lang="en" sz="2800" b="1" i="0" u="none">
                <a:solidFill>
                  <a:srgbClr val="C00000"/>
                </a:solidFill>
              </a:rPr>
              <a:t>Use mechanical force instead of human strength!</a:t>
            </a:r>
            <a:endParaRPr lang="en" sz="2800" b="1"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769938" y="609600"/>
            <a:ext cx="6343650" cy="731838"/>
          </a:xfrm>
        </p:spPr>
        <p:txBody>
          <a:bodyPr/>
          <a:lstStyle/>
          <a:p>
            <a:pPr algn="l" rtl="0" eaLnBrk="1" hangingPunct="1"/>
            <a:r>
              <a:rPr lang="en" sz="3400" b="0" i="0" u="none" dirty="0"/>
              <a:t>At </a:t>
            </a:r>
            <a:r>
              <a:rPr lang="en" sz="3400" b="0" i="0" u="none" dirty="0" smtClean="0"/>
              <a:t>individual </a:t>
            </a:r>
            <a:r>
              <a:rPr lang="en" sz="3400" b="0" i="0" u="none" dirty="0"/>
              <a:t>level </a:t>
            </a:r>
          </a:p>
        </p:txBody>
      </p:sp>
      <p:sp>
        <p:nvSpPr>
          <p:cNvPr id="24579" name="Espace réservé du contenu 2"/>
          <p:cNvSpPr>
            <a:spLocks noGrp="1"/>
          </p:cNvSpPr>
          <p:nvPr>
            <p:ph idx="1"/>
          </p:nvPr>
        </p:nvSpPr>
        <p:spPr>
          <a:xfrm>
            <a:off x="723900" y="1484784"/>
            <a:ext cx="8982075" cy="4238625"/>
          </a:xfrm>
        </p:spPr>
        <p:txBody>
          <a:bodyPr/>
          <a:lstStyle/>
          <a:p>
            <a:pPr algn="just" rtl="0" eaLnBrk="1" hangingPunct="1"/>
            <a:r>
              <a:rPr lang="en" sz="2400" b="0" i="0" u="none" dirty="0"/>
              <a:t>Think before you act!</a:t>
            </a:r>
            <a:endParaRPr lang="en" sz="2400" dirty="0" smtClean="0"/>
          </a:p>
          <a:p>
            <a:pPr lvl="1" algn="just" rtl="0" eaLnBrk="1" hangingPunct="1"/>
            <a:r>
              <a:rPr lang="en" sz="2000" b="0" i="0" u="none" dirty="0"/>
              <a:t>Optimise trips</a:t>
            </a:r>
            <a:endParaRPr lang="en" sz="2000" dirty="0" smtClean="0"/>
          </a:p>
          <a:p>
            <a:pPr lvl="1" algn="just" rtl="0" eaLnBrk="1" hangingPunct="1"/>
            <a:r>
              <a:rPr lang="en" sz="2000" b="0" i="0" u="none" dirty="0"/>
              <a:t>Adequately distribute and reduce loads</a:t>
            </a:r>
          </a:p>
          <a:p>
            <a:pPr lvl="1" algn="just" rtl="0" eaLnBrk="1" hangingPunct="1"/>
            <a:endParaRPr lang="en" sz="800" dirty="0" smtClean="0"/>
          </a:p>
          <a:p>
            <a:pPr algn="just" rtl="0" eaLnBrk="1" hangingPunct="1"/>
            <a:r>
              <a:rPr lang="en" sz="2400" b="0" i="0" u="none" dirty="0"/>
              <a:t>You know your job position best, </a:t>
            </a:r>
            <a:r>
              <a:rPr lang="en" sz="2400" b="0" i="0" u="none" dirty="0" smtClean="0"/>
              <a:t>you are </a:t>
            </a:r>
            <a:r>
              <a:rPr lang="en" sz="2400" b="0" i="0" u="none" dirty="0"/>
              <a:t>in the best position </a:t>
            </a:r>
            <a:endParaRPr lang="en" sz="2400" dirty="0" smtClean="0"/>
          </a:p>
          <a:p>
            <a:pPr marL="0" indent="0" algn="just" rtl="0" eaLnBrk="1" hangingPunct="1">
              <a:buNone/>
            </a:pPr>
            <a:r>
              <a:rPr lang="en" sz="2400" b="0" i="0" u="none" dirty="0"/>
              <a:t>     to propose improvements</a:t>
            </a:r>
            <a:endParaRPr lang="en" sz="2400" dirty="0" smtClean="0"/>
          </a:p>
          <a:p>
            <a:pPr algn="l" rtl="0" eaLnBrk="1" hangingPunct="1"/>
            <a:r>
              <a:rPr lang="en" sz="2400" b="0" i="0" u="none" dirty="0"/>
              <a:t>Maintain individual skills and knowledge: specific complementary training (eg. load carrying), awareness, welcoming new arrivals</a:t>
            </a:r>
            <a:endParaRPr lang="en" sz="2400" dirty="0" smtClean="0"/>
          </a:p>
          <a:p>
            <a:pPr algn="just" rtl="0" eaLnBrk="1" hangingPunct="1"/>
            <a:endParaRPr lang="en" dirty="0" smtClean="0"/>
          </a:p>
          <a:p>
            <a:pPr algn="just" rtl="0" eaLnBrk="1" hangingPunct="1"/>
            <a:endParaRPr lang="en" sz="2400" dirty="0" smtClean="0"/>
          </a:p>
        </p:txBody>
      </p:sp>
      <p:sp>
        <p:nvSpPr>
          <p:cNvPr id="24580" name="Espace réservé de la date 3"/>
          <p:cNvSpPr>
            <a:spLocks noGrp="1"/>
          </p:cNvSpPr>
          <p:nvPr>
            <p:ph type="dt" sz="quarter" idx="10"/>
          </p:nvPr>
        </p:nvSpPr>
        <p:spPr>
          <a:noFill/>
        </p:spPr>
        <p:txBody>
          <a:bodyPr/>
          <a:lstStyle/>
          <a:p>
            <a:pPr algn="l" rtl="0"/>
            <a:fld id="{025318C9-DBE3-428D-A32E-543B2EC9B97F}"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4581" name="Espace réservé du numéro de diapositive 4"/>
          <p:cNvSpPr>
            <a:spLocks noGrp="1"/>
          </p:cNvSpPr>
          <p:nvPr>
            <p:ph type="sldNum" sz="quarter" idx="11"/>
          </p:nvPr>
        </p:nvSpPr>
        <p:spPr>
          <a:noFill/>
        </p:spPr>
        <p:txBody>
          <a:bodyPr/>
          <a:lstStyle/>
          <a:p>
            <a:pPr algn="l" rtl="0"/>
            <a:fld id="{7266FA0B-1F5B-4CED-832F-26DD28A280FC}" type="slidenum">
              <a:rPr>
                <a:latin typeface="Arial" charset="0"/>
                <a:ea typeface="ＭＳ Ｐゴシック" pitchFamily="34" charset="-128"/>
              </a:rPr>
              <a:pPr/>
              <a:t>12</a:t>
            </a:fld>
            <a:endParaRPr lang="en" smtClean="0">
              <a:latin typeface="Trebuchet MS" pitchFamily="34" charset="0"/>
              <a:ea typeface="ＭＳ Ｐゴシック" pitchFamily="34" charset="-128"/>
            </a:endParaRPr>
          </a:p>
        </p:txBody>
      </p:sp>
      <p:sp>
        <p:nvSpPr>
          <p:cNvPr id="24582" name="Rectangle 5"/>
          <p:cNvSpPr>
            <a:spLocks noChangeArrowheads="1"/>
          </p:cNvSpPr>
          <p:nvPr/>
        </p:nvSpPr>
        <p:spPr bwMode="auto">
          <a:xfrm rot="-757653">
            <a:off x="65088" y="279400"/>
            <a:ext cx="2197100" cy="485775"/>
          </a:xfrm>
          <a:prstGeom prst="rect">
            <a:avLst/>
          </a:prstGeom>
          <a:solidFill>
            <a:srgbClr val="C00000"/>
          </a:solidFill>
          <a:ln w="9525" algn="ctr">
            <a:noFill/>
            <a:round/>
            <a:headEnd/>
            <a:tailEnd/>
          </a:ln>
        </p:spPr>
        <p:txBody>
          <a:bodyPr/>
          <a:lstStyle/>
          <a:p>
            <a:pPr algn="ctr" rtl="0" eaLnBrk="0" hangingPunct="0"/>
            <a:r>
              <a:rPr lang="en" b="1" i="0" u="none">
                <a:solidFill>
                  <a:srgbClr val="FFFFFF"/>
                </a:solidFill>
              </a:rPr>
              <a:t>PREVENTION</a:t>
            </a:r>
          </a:p>
        </p:txBody>
      </p:sp>
      <p:sp>
        <p:nvSpPr>
          <p:cNvPr id="24583" name="ZoneTexte 8"/>
          <p:cNvSpPr txBox="1">
            <a:spLocks noChangeArrowheads="1"/>
          </p:cNvSpPr>
          <p:nvPr/>
        </p:nvSpPr>
        <p:spPr bwMode="auto">
          <a:xfrm>
            <a:off x="416496" y="5211197"/>
            <a:ext cx="9217024" cy="830997"/>
          </a:xfrm>
          <a:prstGeom prst="rect">
            <a:avLst/>
          </a:prstGeom>
          <a:noFill/>
          <a:ln w="19050">
            <a:solidFill>
              <a:srgbClr val="C00000"/>
            </a:solidFill>
            <a:miter lim="800000"/>
            <a:headEnd/>
            <a:tailEnd/>
          </a:ln>
        </p:spPr>
        <p:txBody>
          <a:bodyPr wrap="square">
            <a:spAutoFit/>
          </a:bodyPr>
          <a:lstStyle/>
          <a:p>
            <a:pPr algn="ctr" rtl="0"/>
            <a:r>
              <a:rPr lang="en" b="1" i="0" u="none" dirty="0">
                <a:solidFill>
                  <a:srgbClr val="C00000"/>
                </a:solidFill>
              </a:rPr>
              <a:t>In the case where you are doubtful about your safety, do not hesitate to seek advice from your superior or from </a:t>
            </a:r>
            <a:r>
              <a:rPr lang="en" b="1" i="0" u="none" dirty="0" smtClean="0">
                <a:solidFill>
                  <a:srgbClr val="C00000"/>
                </a:solidFill>
              </a:rPr>
              <a:t>HSEs</a:t>
            </a:r>
            <a:r>
              <a:rPr lang="en" b="1" i="0" u="none" dirty="0">
                <a:solidFill>
                  <a:srgbClr val="C00000"/>
                </a:solidFill>
              </a:rPr>
              <a:t>!</a:t>
            </a:r>
            <a:endParaRPr lang="en" b="1" dirty="0">
              <a:solidFill>
                <a:srgbClr val="C00000"/>
              </a:solidFill>
            </a:endParaRPr>
          </a:p>
        </p:txBody>
      </p:sp>
      <p:sp>
        <p:nvSpPr>
          <p:cNvPr id="24584" name="AutoShape 2" descr="data:image/jpeg;base64,/9j/4AAQSkZJRgABAQAAAQABAAD/2wCEAAkGBhANDw8ODw8PDw8PDw8ODw8NEA8NEBAOFBAVFRQQFBUXHCYeFxkjGRQUHy8gJCcpLCwsFR4xNTArNSYrLCkBCQoKDgwOGg8PGiwkHyQtLCwsLCwsKSwpNCwpLCkpLCksLyksLCkqLCwsLCkpLCwsLCwpKSwpKSksKSksLCksKf/AABEIALcBEwMBIgACEQEDEQH/xAAbAAEBAAMBAQEAAAAAAAAAAAAAAQMEBQIGB//EADoQAAIBAgQDBgQEBAYDAAAAAAECAAMRBBIhMUFRYQUTIjJxgQZCkaFSscHRI2Jy8BQzQ8Lh8RUkgv/EABoBAQADAQEBAAAAAAAAAAAAAAABAgMEBQb/xAAnEQEBAAICAwABAwQDAAAAAAAAAQIRAyESMUEEUWGhFSIygQUTFP/aAAwDAQACEQMRAD8A/cIiIFiSWAiIgSWIgIiICIiAiJjrVMov9PWB7vE59NyDe++p6zdSqGk2aQ9xESEkREBERAREQEREBERASyCWBJZJYCSWICIiBIlkgWIkgWIkgWJJYCIiAiIgSc/tDGIis7sFRNbna02sTUsLDc/lPnPirsB8dR7tKppspzAHyOeAbjNuHHHLKTK6n6qZ2ydOrQrLUUOjB1YXVlIII5giZRPmfgrsWrgaDLUb+K7lmolroijiOV97jpPocHjErqHQ3BF7HQ24Gx4G2h4y/LhMc7MbuT6rhluTftu08Rz+szAzTnpGK+nKYWNNtuJ4SoD+09yqSIiAiIgIiICIiAlkEsCREQERLAkskQLERAREQEREBERAREQEhlmLEVciM34VJ+0Dn1cRcud/EQACLkDlz4z2lUNt+xHrynAr01qZM/eJk8a1kOYK51OZRw03mzRxTJdq5QLZe7xNPVXvwZeel50eHTDz7dXE4ZaylHFwwKmxINjuAROa3ZrpUpnMRSQtUY07rUZ7ZUQ22QDlyE6SVgMoYi7DQjQE9JmErMrF9TJgSoQbEZha5ZeF9rjj7TOLEAg3vMbUSL5LAnUg7X5jrOLQfF08RVy91WwwAy0gwp1Q3E6jXXNubGTjj5b7RcvHqu7M1OvwP1nOpdr0mIRi1Fzslcd2T6E6N7EzcIlLP1XlnxuCJqJVK9RymylQHaUsWeoliQJESwJaJYgSWIgIklgIiSBYiICIiAiSWAiSWAiIgIiIEnN+IK+Sg38xC+17n8p05858WV7d0l92ufqB+8nGbqud1FwmJpqoVzY24g29jKaYF2p2txQjwE3vcjn1HTecrBY45yNruQLi6ZRoLDc+onZzszUzSC92wbOSSGBHlKi1iN/tOrLHxc+OUyc5EemctIC1jfD4hrqetJvW83sJ2gPCLspNx3VXR7qBmC38wFx9ZtNQVwLi4HlBF9QfNNLF4M/MDUXUX/1FBN7K3EdPvK7mXtbVxdNKoYacf7t0mniMBl8aE3BBBHmGuuvETSpYmoi3LmrS41FXLVQqCbOvPRRrzOwtN7C9pK4GoIOgYHS/I/hPSRq4+ltzL29JWWqDTqqjCxvcBkYDiQdpp4zsOpemcLiHwwV8xTWrTYfhyk6DoDOhVwit4lsGvfYFSeomsS9Kyt5TcEX+pU8N/wDqMbr0iz9XnsuriT3n+Kp0ksxNNqb3Bp30DDgQJ0Ffip34jUET53tLCu1GpSRzUoEWdf8AUpqCDb+YabHe5mx8LUe7oMveiqDUZl0KlFIFkI56GWyxlnl/Bjn34vo6WIvodDM05xMzUMURo/sf3nPY223IkvLKpIiICIiAkiIFkliBJYiAiIgIiIEiWICIiBJYiBDPiPi3E3xCrfRbDe2gFzrw1O8+3Jn572jiSaprWzL3hJFrsAToy8/Sa8X+TLl9Ov2Z2eCFJS6m9lOignc2+U3G66GdDGYtMOt3zAEhLIrVCAdALLc/9y4CovdKy2y20tt9p4Zrm/Em9+fpwcems0t3e1JPGdNc9vN370Fw9XwJmD2IVtAcoFtDY8eU3aVao2bMmWxsONxprqZ7p4qw8RFtBe9tSNtfyOszlxa+/wC/KRlZ8i2Mv2uUuDqs9RqhRSCRROHLBgp+Vs2hPS1pr4jCsKmYWRyApNv4dVRqwI2Vj100Gs6OJxGQgXF78dbnibemk950qgg5TpYjcWMndnaupenijjAAFYhHAAK65ScoNlJ8w1E2S4Ya2/bqJza/Z9gFU3QHVHuwUc1O6H0PtMdLEPTuDnYACyML1QOJuNHW1tRrHjvuJ8rOq20wvdPm1YHS48y+vMdRrMqYJA/eqLMQRoSAbm97bX6zzh8Yri6sGHTceo4TZzC15W2rSR6Gkw1KuZrcpe94H2M8I4tYanjzldJuUbGFxOXwttwPLpN6chxNrBYr5W9j+kpYmX43okllVyIiBIiIFiSICIiBYiICIiAiJICWSICIiBgxzEUqhG4RyOHymfA1MIUur3ZWsRbQ88y9R+lxPu+1GtQrHlTf8p8H8Vdu/wCFFGmtBqr1CCD5ECqRm8fBrfSdP42GWeXjj7Yc2tbrtdm0HoqHDHUXNRRdWvfWpTGx28Q+k69RhlytlTNtf/LYkcOX5zQ7Arju+8LWS/Ii9xfxL8ra+86FZFc3BsxvYNqlQfl7jWM/8u0Y+umFaF2ytdWt4SRmBHEX+YdDrPfd90LkjkB8oPMHhpzmBar0TaxsTZUZtNBcsrcPQ/WbVOqlU8Qy7q3hYDkRylbtaa/25uKQswN7ZQdgS241Ive3Uc47O7wFRlNmBuza3FtDfib39p0XwgHl0tew5X/CflmulZkNjc9PmF+g39R9Jfy3NM/DWW694OgaaCmztUI1Z3tmtfQG309p6rYRag8Q1Oo5rytyM84pyF8yrmILFjYZeQ5zWpYl6lQlXQ0VQqy5TnNQ6qwYHaxlZLe17ZOmHEYfumDsC4DXLr4agA52/wAwdDr6zY/8iCB3Zz5xpbVTfjObhaWI7tadW3EXDvVuSdNW1+s2cKtOhoBYMWe+/K56bjprL5T4rK3SGCgjxMB4v+Jpitre5E2KGIuX6Wt6kyVMCapvTAzcb6CVxyk6qnJhb3i2MNUzkISAxvYnY25dZ6NBw2ULc732W3O8+J7bxtZamUhqbUzdQDZgfxX4z6X4T+LRif4NcquIG3AVR+IDn0m/L+Jnjx/9k7jj/H/5Dj5OW8V6s/l9RTBsL7219Z6kBlnnvYIiIEliICJJYEiIgWIiAiIgJJZICImLE4paSlnNgPz5DrA91KgQFmIUAXJOgA5mfH9sfH1iUwid4RoareT2HGcrtn4jXHYg4Y1QigEpR1u7a2YnY2sTl6TWoUgDltbW1uu1vzE6ceC9XJzZ8vyM+H7TxuLdKdRmKVGCkaKhTQvcD+Xh1n0tXBoFyVQGphlIc2JFjoG5a8ZzMNTAFiLg6lQTvfQg/Kb7H2O06lPFlR4rugAubXqL/Wo3HUcpezXpGN37esNgxRQgXdmJIqDzMSdzb/qbJwegsQDuy2ujHibcD1Ex000z0WFjrl3pt6W29puAzO2tMZGq1YjwOuYG4KNY6clOze8xHDHemxKjdCStVOitvw2Ok3mUMLEXBms+HK6qWba2tnHo3H0MSlxYsP2mdmDOABc5bVF/rT9RNyo6Fc+jBdQR4rHpaatRlqXzXGU+dLq6a7HiOfKa7UGokMlzmvd6YGUk7F0Gh/qEnUqvlYtRi2pt4iTwJI6cGFuVjFCqiC1rBtMwLEEjhrsehsfWe6eNpm4qKqBmsG0NN24WPA9DYyYnCEXIuwsdDq3oRs46HXTeT+1V19i1n00toL++w/U+0+d7cqd46opfMQCABbwW3Bvrw+k7Fap3IUD1N+LEWCi/vYGademhY1gCWUWNPNa54DoQZfj/ALbtGffTL2WrIuTNdiAQft+8+j7KPgy6kg3Lc7zgLqwCi73sAgueZ/OfSdnUGRPHbMdSBrbpOfkaccYe1exKWKAFRfEPK66MP+Ok/NviT4axeCJq0UaswP8ABakALP8AKWJ8gHXlP1meXphgQQCDoQdQRL8f5XLxY3HC+2PN+Dw8uczyncfO/DnxGWpUqeLdBX8FLvB4Kdatl8WT/wCgwtxtpPpAZ8d278IB8RSxBd2pUCXpURlWnTq2t3htq1htfadTs7HmmVQ6roBzWfM/1T/z804PyPd+/P2epeOZTywd2WQSz3mCREQEsRARJECxEQEREBJLPLtYE8gT9oGDHY5KC5nPQAbseQnw/ava74h/qFUbL0HWZe0MRWrMXZS17gZCPAvQGcfvAGIOjA3G4PDn/egnTxYT65eTO3py17KrNiqbrSz0Xq06ve5spolcoZSONwv3n09RASrjUXyn62252v8ATrMK4slSAd9ND5eZA5HX04XnijUZDcWIO67qRzndnneSSX4wnTrUVa2Yba3Kk6HT36X6aiewbG4sLXIKm2UaXItt6i6+kw4avrdDY2vlOrdBqbEa/lrwmzTKObgBGJB1vlLX9rNoeR9Zz3caRkWpZiynu28zMB4G5Z0/3D6zdp44bVLITazXvTYn8LfvOaxyMAwsb3Fxe7cwR/t15gxTqkAqR51JysMytx8oGunLXiRKWbXmVjts1gSTYDUk6ACerzkUK34DdGuO5qkWPMI/+0/aXKCclNiuXxGhUJBHJkO62tpuJTwX8232nWpUqbVqpKrTGYuujD05+k0uz+0qdVDVoVFdTbMVB0J/HT3B6iTF0UxSHD4hS4IDZfLVU8/Do1uY+k4+G+HGwbK2FqM9NQ7sEt3jkHyngflXoATbeb4Ycdwst/u/hlnllvcnTuuiVNrU2a52DUqrEW14N9jNYVqtA2YKBewR28DaaCm52P8AKZsojGmrvkDOAGyAlCTzQ8zfUayYhWprqFqKbA0m8VjyQ8fQzKX4tr6w1a9OtexKVF8ysLMOjLswmHB9l1MURYGmFIBrXuHF72W+p99pu9n/AA33jCrWBVRrTok+Jbm5zNvY/h2/KfSKgAAAAA0AGgmefJJ1ivjhvutbA9nJQWyDU+Zjqzepm3ETBuREQPJW81U7MQNnA624X5zciY8n4/Hy2XPGXXpMtnpAJYibIJIiBYiIEiWICIiAiJIFkliBp1+yqT3JQAnit1P2nJx3wqr7WccA+jL6NPopJMtitxlfnWO+Hq9A5lUlb3s1id76Nt9ZopjhmyuO7e98rDLc8+h6j3n6nac/Hdg4fEC1WijciBlYejCxE2x5rPbG8P6Ph09/DY8mXr/yJ0kfOtzqABcqPEo3sym9x9vSdHE/BqqP/XquhHy1CXU++4+/pOY2DqUTaqrUWv4aqXamfU8P79JvOXHJncLi2qVdgAGtUQ63OoA4EHh7/WGpBvJ4iLXR75hyJB83v7GeGpFfFsdyyC6m4F8yj8xPC0yw0sLWIKm6E81tqP70MdDYNZXuKgyMR4mtdT/Up223PsZle2UCqBZfJUQsbcjm3WeaSZkGc5m18Q3A6ETHken5LFb6i3D+kcd9Rb0Mpuelm+aKuoV/HbZjo1+YI2PUTXq03SxQk2vmcW7y1tARs/5zGjBtaT5TckrbS/HMp1H2mZKza5gARyNwfSV7i3VeKePS+ZxqpPiXNlzfzL8rev1ncweHQhavmLKCpPAEX0nx3a5FV1QKC7EIDxFzbfj6T7mhSCKqjZVCj0AtM+Sz4vxvdpYiZNSIiAiJIFiIgIiICIiBJYiAiIgIiICIiAkliBJZIgIiICQrLEDjdqdjuf4mHIVuNNvI3p+E/acGlirsysnd1BpUB3tyt+s+3mh2n2NSxI8Ysw8tRPC6+h/SaY5/Kzyw33HDWsOk9d4OYmnjsBXwmrjvqQ2qILMB/MP1mKljFbZh6HQzTW+4y3r26BYXvx2vxtyvMdavYTF3s5PaQqsx1Hd6WB0HMk/ik4zd7Rbpv9h0+/xlM7qgNUkajTRfuRPuhPlvgTAZKb1fxZaaf0INfuftPqZhne23HOliIlWhEksBESQLERAREQEREBERAREQJLEQEREBJLEBJEQEREBERARJeMwgCLz53tj4VV7vQsrbmnsrHpyP2n0Occ5DVHOTLZ6Vsl9vzylnRyjZgQfElQEEeh4/aSuS5yKLkm31n2Xa3ZlHEjxHJUAstRbZh0PMdDPm+yux8QmMQ1qlLuad3vTQjvD8upJtrrbpN/Lym3PcLLp9h2bgxQpU6Q+RQD1PE/W82phXELznrvxOd0skTwKgnq8JWJJYCJJYCJJYCJJYEiWSBYiICIiAiIgIiICIiBJYiBIiIEaYmBiJIxspmNqTc4iEMTUjzmFkbnESRiaiTxP1mP8Aw55mIkoZEzLxmRa54xEDOlQzMpMsSBmpEzNLEqsREQEREBERAkSxAksRAksRA//Z"/>
          <p:cNvSpPr>
            <a:spLocks noChangeAspect="1" noChangeArrowheads="1"/>
          </p:cNvSpPr>
          <p:nvPr/>
        </p:nvSpPr>
        <p:spPr bwMode="auto">
          <a:xfrm>
            <a:off x="63500" y="-842963"/>
            <a:ext cx="2619375" cy="1743076"/>
          </a:xfrm>
          <a:prstGeom prst="rect">
            <a:avLst/>
          </a:prstGeom>
          <a:noFill/>
          <a:ln w="9525">
            <a:noFill/>
            <a:miter lim="800000"/>
            <a:headEnd/>
            <a:tailEnd/>
          </a:ln>
        </p:spPr>
        <p:txBody>
          <a:bodyPr/>
          <a:lstStyle/>
          <a:p>
            <a:endParaRPr lang="e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769938" y="609600"/>
            <a:ext cx="6343650" cy="731838"/>
          </a:xfrm>
        </p:spPr>
        <p:txBody>
          <a:bodyPr/>
          <a:lstStyle/>
          <a:p>
            <a:pPr algn="l" rtl="0" eaLnBrk="1" hangingPunct="1"/>
            <a:r>
              <a:rPr lang="en" sz="3400" b="0" i="0" u="none" dirty="0"/>
              <a:t>At </a:t>
            </a:r>
            <a:r>
              <a:rPr lang="en" sz="3400" b="0" i="0" u="none" dirty="0" smtClean="0"/>
              <a:t>personal </a:t>
            </a:r>
            <a:r>
              <a:rPr lang="en" sz="3400" b="0" i="0" u="none" dirty="0"/>
              <a:t>level</a:t>
            </a:r>
          </a:p>
        </p:txBody>
      </p:sp>
      <p:sp>
        <p:nvSpPr>
          <p:cNvPr id="25603" name="Espace réservé du contenu 2"/>
          <p:cNvSpPr>
            <a:spLocks noGrp="1"/>
          </p:cNvSpPr>
          <p:nvPr>
            <p:ph idx="1"/>
          </p:nvPr>
        </p:nvSpPr>
        <p:spPr>
          <a:xfrm>
            <a:off x="723900" y="1196752"/>
            <a:ext cx="8982075" cy="3887788"/>
          </a:xfrm>
        </p:spPr>
        <p:txBody>
          <a:bodyPr/>
          <a:lstStyle/>
          <a:p>
            <a:pPr algn="just" rtl="0" eaLnBrk="1" hangingPunct="1"/>
            <a:r>
              <a:rPr lang="en" sz="2400" b="0" i="0" u="none" dirty="0"/>
              <a:t>Engage in a physical activity</a:t>
            </a:r>
          </a:p>
          <a:p>
            <a:pPr lvl="1" algn="just" rtl="0" eaLnBrk="1" hangingPunct="1"/>
            <a:r>
              <a:rPr lang="en" sz="2000" b="0" i="0" u="none" dirty="0"/>
              <a:t>30 min/day</a:t>
            </a:r>
            <a:endParaRPr lang="en" sz="2000" dirty="0" smtClean="0"/>
          </a:p>
          <a:p>
            <a:pPr lvl="1" algn="just" rtl="0" eaLnBrk="1" hangingPunct="1"/>
            <a:r>
              <a:rPr lang="en" sz="2000" b="0" i="0" u="none" dirty="0"/>
              <a:t>Vary the type of activity in order to develop the muscles throughout the entire body</a:t>
            </a:r>
            <a:endParaRPr lang="en" sz="1500" dirty="0" smtClean="0"/>
          </a:p>
          <a:p>
            <a:pPr algn="just" rtl="0" eaLnBrk="1" hangingPunct="1"/>
            <a:r>
              <a:rPr lang="en" sz="2400" b="0" i="0" u="none" dirty="0"/>
              <a:t>Have a varied and balanced diet</a:t>
            </a:r>
          </a:p>
          <a:p>
            <a:pPr algn="just" rtl="0" eaLnBrk="1" hangingPunct="1"/>
            <a:r>
              <a:rPr lang="en" sz="2400" b="0" i="0" u="none" dirty="0"/>
              <a:t>Drink water (and few sugary drinks)</a:t>
            </a:r>
          </a:p>
          <a:p>
            <a:pPr algn="just" rtl="0" eaLnBrk="1" hangingPunct="1"/>
            <a:r>
              <a:rPr lang="en" sz="2400" b="0" i="0" u="none" dirty="0"/>
              <a:t>Avoid excessive coffee, tea and energy drinks</a:t>
            </a:r>
          </a:p>
          <a:p>
            <a:pPr algn="just" rtl="0" eaLnBrk="1" hangingPunct="1"/>
            <a:r>
              <a:rPr lang="en" sz="2400" b="0" i="0" u="none" dirty="0"/>
              <a:t>Reduce alcohol consumption</a:t>
            </a:r>
          </a:p>
          <a:p>
            <a:pPr algn="just" rtl="0" eaLnBrk="1" hangingPunct="1"/>
            <a:r>
              <a:rPr lang="en" sz="2400" b="0" i="0" u="none" dirty="0"/>
              <a:t>Reduce or stop smoking</a:t>
            </a:r>
          </a:p>
        </p:txBody>
      </p:sp>
      <p:sp>
        <p:nvSpPr>
          <p:cNvPr id="25604" name="Espace réservé de la date 3"/>
          <p:cNvSpPr>
            <a:spLocks noGrp="1"/>
          </p:cNvSpPr>
          <p:nvPr>
            <p:ph type="dt" sz="quarter" idx="10"/>
          </p:nvPr>
        </p:nvSpPr>
        <p:spPr>
          <a:noFill/>
        </p:spPr>
        <p:txBody>
          <a:bodyPr/>
          <a:lstStyle/>
          <a:p>
            <a:pPr algn="l" rtl="0"/>
            <a:fld id="{13BCFD02-441C-4503-A3D5-022908420493}"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5605" name="Espace réservé du numéro de diapositive 4"/>
          <p:cNvSpPr>
            <a:spLocks noGrp="1"/>
          </p:cNvSpPr>
          <p:nvPr>
            <p:ph type="sldNum" sz="quarter" idx="11"/>
          </p:nvPr>
        </p:nvSpPr>
        <p:spPr>
          <a:noFill/>
        </p:spPr>
        <p:txBody>
          <a:bodyPr/>
          <a:lstStyle/>
          <a:p>
            <a:pPr algn="l" rtl="0"/>
            <a:fld id="{844E7D0B-41DF-4B5A-A15A-93D5D8774EE0}" type="slidenum">
              <a:rPr>
                <a:latin typeface="Arial" charset="0"/>
                <a:ea typeface="ＭＳ Ｐゴシック" pitchFamily="34" charset="-128"/>
              </a:rPr>
              <a:pPr/>
              <a:t>13</a:t>
            </a:fld>
            <a:endParaRPr lang="en" smtClean="0">
              <a:latin typeface="Trebuchet MS" pitchFamily="34" charset="0"/>
              <a:ea typeface="ＭＳ Ｐゴシック" pitchFamily="34" charset="-128"/>
            </a:endParaRPr>
          </a:p>
        </p:txBody>
      </p:sp>
      <p:sp>
        <p:nvSpPr>
          <p:cNvPr id="25606" name="Rectangle 5"/>
          <p:cNvSpPr>
            <a:spLocks noChangeArrowheads="1"/>
          </p:cNvSpPr>
          <p:nvPr/>
        </p:nvSpPr>
        <p:spPr bwMode="auto">
          <a:xfrm rot="-757653">
            <a:off x="65088" y="279400"/>
            <a:ext cx="2197100" cy="485775"/>
          </a:xfrm>
          <a:prstGeom prst="rect">
            <a:avLst/>
          </a:prstGeom>
          <a:solidFill>
            <a:srgbClr val="C00000"/>
          </a:solidFill>
          <a:ln w="9525" algn="ctr">
            <a:noFill/>
            <a:round/>
            <a:headEnd/>
            <a:tailEnd/>
          </a:ln>
        </p:spPr>
        <p:txBody>
          <a:bodyPr/>
          <a:lstStyle/>
          <a:p>
            <a:pPr algn="ctr" rtl="0" eaLnBrk="0" hangingPunct="0"/>
            <a:r>
              <a:rPr lang="en" b="1" i="0" u="none">
                <a:solidFill>
                  <a:srgbClr val="FFFFFF"/>
                </a:solidFill>
              </a:rPr>
              <a:t>PREVENTION</a:t>
            </a:r>
          </a:p>
        </p:txBody>
      </p:sp>
      <p:sp>
        <p:nvSpPr>
          <p:cNvPr id="25607" name="ZoneTexte 8"/>
          <p:cNvSpPr txBox="1">
            <a:spLocks noChangeArrowheads="1"/>
          </p:cNvSpPr>
          <p:nvPr/>
        </p:nvSpPr>
        <p:spPr bwMode="auto">
          <a:xfrm>
            <a:off x="849313" y="4996333"/>
            <a:ext cx="8351837" cy="1384995"/>
          </a:xfrm>
          <a:prstGeom prst="rect">
            <a:avLst/>
          </a:prstGeom>
          <a:noFill/>
          <a:ln w="19050">
            <a:solidFill>
              <a:srgbClr val="C00000"/>
            </a:solidFill>
            <a:miter lim="800000"/>
            <a:headEnd/>
            <a:tailEnd/>
          </a:ln>
        </p:spPr>
        <p:txBody>
          <a:bodyPr>
            <a:spAutoFit/>
          </a:bodyPr>
          <a:lstStyle/>
          <a:p>
            <a:pPr algn="ctr" rtl="0"/>
            <a:r>
              <a:rPr lang="en" sz="2800" b="1" i="0" u="none">
                <a:solidFill>
                  <a:srgbClr val="C00000"/>
                </a:solidFill>
              </a:rPr>
              <a:t>A good lifestyle every day </a:t>
            </a:r>
            <a:r>
              <a:rPr lang="en" sz="2800" b="1" dirty="0" smtClean="0">
                <a:solidFill>
                  <a:srgbClr val="C00000"/>
                </a:solidFill>
              </a:rPr>
              <a:t/>
            </a:r>
            <a:br>
              <a:rPr lang="en" sz="2800" b="1" dirty="0" smtClean="0">
                <a:solidFill>
                  <a:srgbClr val="C00000"/>
                </a:solidFill>
              </a:rPr>
            </a:br>
            <a:r>
              <a:rPr lang="en" sz="2800" b="1" i="0" u="none">
                <a:solidFill>
                  <a:srgbClr val="C00000"/>
                </a:solidFill>
              </a:rPr>
              <a:t>= </a:t>
            </a:r>
            <a:r>
              <a:rPr lang="en" sz="2800" b="1" dirty="0">
                <a:solidFill>
                  <a:srgbClr val="C00000"/>
                </a:solidFill>
              </a:rPr>
              <a:t/>
            </a:r>
            <a:br>
              <a:rPr lang="en" sz="2800" b="1" dirty="0">
                <a:solidFill>
                  <a:srgbClr val="C00000"/>
                </a:solidFill>
              </a:rPr>
            </a:br>
            <a:r>
              <a:rPr lang="en" sz="2800" b="1" i="0" u="none">
                <a:solidFill>
                  <a:srgbClr val="C00000"/>
                </a:solidFill>
              </a:rPr>
              <a:t>Good health always</a:t>
            </a:r>
          </a:p>
        </p:txBody>
      </p:sp>
      <p:sp>
        <p:nvSpPr>
          <p:cNvPr id="25608" name="AutoShape 2" descr="data:image/jpeg;base64,/9j/4AAQSkZJRgABAQAAAQABAAD/2wCEAAkGBhANDw8ODw8PDw8PDw8ODw8NEA8NEBAOFBAVFRQQFBUXHCYeFxkjGRQUHy8gJCcpLCwsFR4xNTArNSYrLCkBCQoKDgwOGg8PGiwkHyQtLCwsLCwsKSwpNCwpLCkpLCksLyksLCkqLCwsLCkpLCwsLCwpKSwpKSksKSksLCksKf/AABEIALcBEwMBIgACEQEDEQH/xAAbAAEBAAMBAQEAAAAAAAAAAAAAAQMEBQIGB//EADoQAAIBAgQDBgQEBAYDAAAAAAECAAMRBBIhMUFRYQUTIjJxgQZCkaFSscHRI2Jy8BQzQ8Lh8RUkgv/EABoBAQADAQEBAAAAAAAAAAAAAAABAgMEBQb/xAAnEQEBAAICAwABAwQDAAAAAAAAAQIRAyESMUEEUWGhFSIygQUTFP/aAAwDAQACEQMRAD8A/cIiIFiSWAiIgSWIgIiICIiAiJjrVMov9PWB7vE59NyDe++p6zdSqGk2aQ9xESEkREBERAREQEREBERASyCWBJZJYCSWICIiBIlkgWIkgWIkgWJJYCIiAiIgSc/tDGIis7sFRNbna02sTUsLDc/lPnPirsB8dR7tKppspzAHyOeAbjNuHHHLKTK6n6qZ2ydOrQrLUUOjB1YXVlIII5giZRPmfgrsWrgaDLUb+K7lmolroijiOV97jpPocHjErqHQ3BF7HQ24Gx4G2h4y/LhMc7MbuT6rhluTftu08Rz+szAzTnpGK+nKYWNNtuJ4SoD+09yqSIiAiIgIiICIiAlkEsCREQERLAkskQLERAREQEREBERAREQEhlmLEVciM34VJ+0Dn1cRcud/EQACLkDlz4z2lUNt+xHrynAr01qZM/eJk8a1kOYK51OZRw03mzRxTJdq5QLZe7xNPVXvwZeel50eHTDz7dXE4ZaylHFwwKmxINjuAROa3ZrpUpnMRSQtUY07rUZ7ZUQ22QDlyE6SVgMoYi7DQjQE9JmErMrF9TJgSoQbEZha5ZeF9rjj7TOLEAg3vMbUSL5LAnUg7X5jrOLQfF08RVy91WwwAy0gwp1Q3E6jXXNubGTjj5b7RcvHqu7M1OvwP1nOpdr0mIRi1Fzslcd2T6E6N7EzcIlLP1XlnxuCJqJVK9RymylQHaUsWeoliQJESwJaJYgSWIgIklgIiSBYiICIiAiSWAiSWAiIgIiIEnN+IK+Sg38xC+17n8p05858WV7d0l92ufqB+8nGbqud1FwmJpqoVzY24g29jKaYF2p2txQjwE3vcjn1HTecrBY45yNruQLi6ZRoLDc+onZzszUzSC92wbOSSGBHlKi1iN/tOrLHxc+OUyc5EemctIC1jfD4hrqetJvW83sJ2gPCLspNx3VXR7qBmC38wFx9ZtNQVwLi4HlBF9QfNNLF4M/MDUXUX/1FBN7K3EdPvK7mXtbVxdNKoYacf7t0mniMBl8aE3BBBHmGuuvETSpYmoi3LmrS41FXLVQqCbOvPRRrzOwtN7C9pK4GoIOgYHS/I/hPSRq4+ltzL29JWWqDTqqjCxvcBkYDiQdpp4zsOpemcLiHwwV8xTWrTYfhyk6DoDOhVwit4lsGvfYFSeomsS9Kyt5TcEX+pU8N/wDqMbr0iz9XnsuriT3n+Kp0ksxNNqb3Bp30DDgQJ0Ffip34jUET53tLCu1GpSRzUoEWdf8AUpqCDb+YabHe5mx8LUe7oMveiqDUZl0KlFIFkI56GWyxlnl/Bjn34vo6WIvodDM05xMzUMURo/sf3nPY223IkvLKpIiICIiAkiIFkliBJYiAiIgIiIEiWICIiBJYiBDPiPi3E3xCrfRbDe2gFzrw1O8+3Jn572jiSaprWzL3hJFrsAToy8/Sa8X+TLl9Ov2Z2eCFJS6m9lOignc2+U3G66GdDGYtMOt3zAEhLIrVCAdALLc/9y4CovdKy2y20tt9p4Zrm/Em9+fpwcems0t3e1JPGdNc9vN370Fw9XwJmD2IVtAcoFtDY8eU3aVao2bMmWxsONxprqZ7p4qw8RFtBe9tSNtfyOszlxa+/wC/KRlZ8i2Mv2uUuDqs9RqhRSCRROHLBgp+Vs2hPS1pr4jCsKmYWRyApNv4dVRqwI2Vj100Gs6OJxGQgXF78dbnibemk950qgg5TpYjcWMndnaupenijjAAFYhHAAK65ScoNlJ8w1E2S4Ya2/bqJza/Z9gFU3QHVHuwUc1O6H0PtMdLEPTuDnYACyML1QOJuNHW1tRrHjvuJ8rOq20wvdPm1YHS48y+vMdRrMqYJA/eqLMQRoSAbm97bX6zzh8Yri6sGHTceo4TZzC15W2rSR6Gkw1KuZrcpe94H2M8I4tYanjzldJuUbGFxOXwttwPLpN6chxNrBYr5W9j+kpYmX43okllVyIiBIiIFiSICIiBYiICIiAiJICWSICIiBgxzEUqhG4RyOHymfA1MIUur3ZWsRbQ88y9R+lxPu+1GtQrHlTf8p8H8Vdu/wCFFGmtBqr1CCD5ECqRm8fBrfSdP42GWeXjj7Yc2tbrtdm0HoqHDHUXNRRdWvfWpTGx28Q+k69RhlytlTNtf/LYkcOX5zQ7Arju+8LWS/Ii9xfxL8ra+86FZFc3BsxvYNqlQfl7jWM/8u0Y+umFaF2ytdWt4SRmBHEX+YdDrPfd90LkjkB8oPMHhpzmBar0TaxsTZUZtNBcsrcPQ/WbVOqlU8Qy7q3hYDkRylbtaa/25uKQswN7ZQdgS241Ive3Uc47O7wFRlNmBuza3FtDfib39p0XwgHl0tew5X/CflmulZkNjc9PmF+g39R9Jfy3NM/DWW694OgaaCmztUI1Z3tmtfQG309p6rYRag8Q1Oo5rytyM84pyF8yrmILFjYZeQ5zWpYl6lQlXQ0VQqy5TnNQ6qwYHaxlZLe17ZOmHEYfumDsC4DXLr4agA52/wAwdDr6zY/8iCB3Zz5xpbVTfjObhaWI7tadW3EXDvVuSdNW1+s2cKtOhoBYMWe+/K56bjprL5T4rK3SGCgjxMB4v+Jpitre5E2KGIuX6Wt6kyVMCapvTAzcb6CVxyk6qnJhb3i2MNUzkISAxvYnY25dZ6NBw2ULc732W3O8+J7bxtZamUhqbUzdQDZgfxX4z6X4T+LRif4NcquIG3AVR+IDn0m/L+Jnjx/9k7jj/H/5Dj5OW8V6s/l9RTBsL7219Z6kBlnnvYIiIEliICJJYEiIgWIiAiIgJJZICImLE4paSlnNgPz5DrA91KgQFmIUAXJOgA5mfH9sfH1iUwid4RoareT2HGcrtn4jXHYg4Y1QigEpR1u7a2YnY2sTl6TWoUgDltbW1uu1vzE6ceC9XJzZ8vyM+H7TxuLdKdRmKVGCkaKhTQvcD+Xh1n0tXBoFyVQGphlIc2JFjoG5a8ZzMNTAFiLg6lQTvfQg/Kb7H2O06lPFlR4rugAubXqL/Wo3HUcpezXpGN37esNgxRQgXdmJIqDzMSdzb/qbJwegsQDuy2ujHibcD1Ex000z0WFjrl3pt6W29puAzO2tMZGq1YjwOuYG4KNY6clOze8xHDHemxKjdCStVOitvw2Ok3mUMLEXBms+HK6qWba2tnHo3H0MSlxYsP2mdmDOABc5bVF/rT9RNyo6Fc+jBdQR4rHpaatRlqXzXGU+dLq6a7HiOfKa7UGokMlzmvd6YGUk7F0Gh/qEnUqvlYtRi2pt4iTwJI6cGFuVjFCqiC1rBtMwLEEjhrsehsfWe6eNpm4qKqBmsG0NN24WPA9DYyYnCEXIuwsdDq3oRs46HXTeT+1V19i1n00toL++w/U+0+d7cqd46opfMQCABbwW3Bvrw+k7Fap3IUD1N+LEWCi/vYGademhY1gCWUWNPNa54DoQZfj/ALbtGffTL2WrIuTNdiAQft+8+j7KPgy6kg3Lc7zgLqwCi73sAgueZ/OfSdnUGRPHbMdSBrbpOfkaccYe1exKWKAFRfEPK66MP+Ok/NviT4axeCJq0UaswP8ABakALP8AKWJ8gHXlP1meXphgQQCDoQdQRL8f5XLxY3HC+2PN+Dw8uczyncfO/DnxGWpUqeLdBX8FLvB4Kdatl8WT/wCgwtxtpPpAZ8d278IB8RSxBd2pUCXpURlWnTq2t3htq1htfadTs7HmmVQ6roBzWfM/1T/z804PyPd+/P2epeOZTywd2WQSz3mCREQEsRARJECxEQEREBJLPLtYE8gT9oGDHY5KC5nPQAbseQnw/ava74h/qFUbL0HWZe0MRWrMXZS17gZCPAvQGcfvAGIOjA3G4PDn/egnTxYT65eTO3py17KrNiqbrSz0Xq06ve5spolcoZSONwv3n09RASrjUXyn62252v8ATrMK4slSAd9ND5eZA5HX04XnijUZDcWIO67qRzndnneSSX4wnTrUVa2Yba3Kk6HT36X6aiewbG4sLXIKm2UaXItt6i6+kw4avrdDY2vlOrdBqbEa/lrwmzTKObgBGJB1vlLX9rNoeR9Zz3caRkWpZiynu28zMB4G5Z0/3D6zdp44bVLITazXvTYn8LfvOaxyMAwsb3Fxe7cwR/t15gxTqkAqR51JysMytx8oGunLXiRKWbXmVjts1gSTYDUk6ACerzkUK34DdGuO5qkWPMI/+0/aXKCclNiuXxGhUJBHJkO62tpuJTwX8232nWpUqbVqpKrTGYuujD05+k0uz+0qdVDVoVFdTbMVB0J/HT3B6iTF0UxSHD4hS4IDZfLVU8/Do1uY+k4+G+HGwbK2FqM9NQ7sEt3jkHyngflXoATbeb4Ycdwst/u/hlnllvcnTuuiVNrU2a52DUqrEW14N9jNYVqtA2YKBewR28DaaCm52P8AKZsojGmrvkDOAGyAlCTzQ8zfUayYhWprqFqKbA0m8VjyQ8fQzKX4tr6w1a9OtexKVF8ysLMOjLswmHB9l1MURYGmFIBrXuHF72W+p99pu9n/AA33jCrWBVRrTok+Jbm5zNvY/h2/KfSKgAAAAA0AGgmefJJ1ivjhvutbA9nJQWyDU+Zjqzepm3ETBuREQPJW81U7MQNnA624X5zciY8n4/Hy2XPGXXpMtnpAJYibIJIiBYiIEiWICIiAiJIFkliBp1+yqT3JQAnit1P2nJx3wqr7WccA+jL6NPopJMtitxlfnWO+Hq9A5lUlb3s1id76Nt9ZopjhmyuO7e98rDLc8+h6j3n6nac/Hdg4fEC1WijciBlYejCxE2x5rPbG8P6Ph09/DY8mXr/yJ0kfOtzqABcqPEo3sym9x9vSdHE/BqqP/XquhHy1CXU++4+/pOY2DqUTaqrUWv4aqXamfU8P79JvOXHJncLi2qVdgAGtUQ63OoA4EHh7/WGpBvJ4iLXR75hyJB83v7GeGpFfFsdyyC6m4F8yj8xPC0yw0sLWIKm6E81tqP70MdDYNZXuKgyMR4mtdT/Up223PsZle2UCqBZfJUQsbcjm3WeaSZkGc5m18Q3A6ETHken5LFb6i3D+kcd9Rb0Mpuelm+aKuoV/HbZjo1+YI2PUTXq03SxQk2vmcW7y1tARs/5zGjBtaT5TckrbS/HMp1H2mZKza5gARyNwfSV7i3VeKePS+ZxqpPiXNlzfzL8rev1ncweHQhavmLKCpPAEX0nx3a5FV1QKC7EIDxFzbfj6T7mhSCKqjZVCj0AtM+Sz4vxvdpYiZNSIiAiJIFiIgIiICIiBJYiAiIgIiICIiAkliBJZIgIiICQrLEDjdqdjuf4mHIVuNNvI3p+E/acGlirsysnd1BpUB3tyt+s+3mh2n2NSxI8Ysw8tRPC6+h/SaY5/Kzyw33HDWsOk9d4OYmnjsBXwmrjvqQ2qILMB/MP1mKljFbZh6HQzTW+4y3r26BYXvx2vxtyvMdavYTF3s5PaQqsx1Hd6WB0HMk/ik4zd7Rbpv9h0+/xlM7qgNUkajTRfuRPuhPlvgTAZKb1fxZaaf0INfuftPqZhne23HOliIlWhEksBESQLERAREQEREBERAREQJLEQEREBJLEBJEQEREBERARJeMwgCLz53tj4VV7vQsrbmnsrHpyP2n0Occ5DVHOTLZ6Vsl9vzylnRyjZgQfElQEEeh4/aSuS5yKLkm31n2Xa3ZlHEjxHJUAstRbZh0PMdDPm+yux8QmMQ1qlLuad3vTQjvD8upJtrrbpN/Lym3PcLLp9h2bgxQpU6Q+RQD1PE/W82phXELznrvxOd0skTwKgnq8JWJJYCJJYCJJYCJJYEiWSBYiICIiAiIgIiICIiBJYiBIiIEaYmBiJIxspmNqTc4iEMTUjzmFkbnESRiaiTxP1mP8Aw55mIkoZEzLxmRa54xEDOlQzMpMsSBmpEzNLEqsREQEREBERAkSxAksRAksRA//Z"/>
          <p:cNvSpPr>
            <a:spLocks noChangeAspect="1" noChangeArrowheads="1"/>
          </p:cNvSpPr>
          <p:nvPr/>
        </p:nvSpPr>
        <p:spPr bwMode="auto">
          <a:xfrm>
            <a:off x="63500" y="-842963"/>
            <a:ext cx="2619375" cy="1743076"/>
          </a:xfrm>
          <a:prstGeom prst="rect">
            <a:avLst/>
          </a:prstGeom>
          <a:noFill/>
          <a:ln w="9525">
            <a:noFill/>
            <a:miter lim="800000"/>
            <a:headEnd/>
            <a:tailEnd/>
          </a:ln>
        </p:spPr>
        <p:txBody>
          <a:bodyPr/>
          <a:lstStyle/>
          <a:p>
            <a:endParaRPr lang="e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3"/>
          <p:cNvSpPr>
            <a:spLocks noGrp="1"/>
          </p:cNvSpPr>
          <p:nvPr>
            <p:ph type="dt" sz="quarter" idx="10"/>
          </p:nvPr>
        </p:nvSpPr>
        <p:spPr>
          <a:noFill/>
        </p:spPr>
        <p:txBody>
          <a:bodyPr/>
          <a:lstStyle/>
          <a:p>
            <a:pPr algn="l" rtl="0"/>
            <a:fld id="{555C9C3E-6EB5-4016-8251-50C404B6973F}"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6627" name="Espace réservé du numéro de diapositive 4"/>
          <p:cNvSpPr>
            <a:spLocks noGrp="1"/>
          </p:cNvSpPr>
          <p:nvPr>
            <p:ph type="sldNum" sz="quarter" idx="11"/>
          </p:nvPr>
        </p:nvSpPr>
        <p:spPr>
          <a:noFill/>
        </p:spPr>
        <p:txBody>
          <a:bodyPr/>
          <a:lstStyle/>
          <a:p>
            <a:pPr algn="l" rtl="0"/>
            <a:fld id="{057B8FD2-3BA7-49EA-86BB-158AB6A83CE1}" type="slidenum">
              <a:rPr>
                <a:latin typeface="Arial" charset="0"/>
                <a:ea typeface="ＭＳ Ｐゴシック" pitchFamily="34" charset="-128"/>
              </a:rPr>
              <a:pPr/>
              <a:t>14</a:t>
            </a:fld>
            <a:endParaRPr lang="en" smtClean="0">
              <a:latin typeface="Trebuchet MS" pitchFamily="34" charset="0"/>
              <a:ea typeface="ＭＳ Ｐゴシック" pitchFamily="34" charset="-128"/>
            </a:endParaRPr>
          </a:p>
        </p:txBody>
      </p:sp>
      <p:sp>
        <p:nvSpPr>
          <p:cNvPr id="26628" name="Content Placeholder 1"/>
          <p:cNvSpPr>
            <a:spLocks noGrp="1"/>
          </p:cNvSpPr>
          <p:nvPr>
            <p:ph idx="1"/>
          </p:nvPr>
        </p:nvSpPr>
        <p:spPr>
          <a:xfrm>
            <a:off x="4953000" y="1844675"/>
            <a:ext cx="4243388" cy="3816350"/>
          </a:xfrm>
        </p:spPr>
        <p:txBody>
          <a:bodyPr/>
          <a:lstStyle/>
          <a:p>
            <a:pPr marL="0" indent="0" algn="ctr" rtl="0" eaLnBrk="1" hangingPunct="1">
              <a:buFontTx/>
              <a:buNone/>
            </a:pPr>
            <a:r>
              <a:rPr lang="en" sz="4200" b="1" i="0" u="none" dirty="0"/>
              <a:t>YOU ONLY HAVE ONE LIFE. </a:t>
            </a:r>
          </a:p>
          <a:p>
            <a:pPr marL="0" indent="0" algn="ctr" rtl="0" eaLnBrk="1" hangingPunct="1">
              <a:buFontTx/>
              <a:buNone/>
            </a:pPr>
            <a:r>
              <a:rPr lang="en" sz="4200" b="1" i="0" u="none" dirty="0" smtClean="0">
                <a:solidFill>
                  <a:schemeClr val="accent2"/>
                </a:solidFill>
              </a:rPr>
              <a:t>KEEP IT HEALTHY</a:t>
            </a:r>
            <a:r>
              <a:rPr lang="en" sz="4200" b="1" i="0" u="none" dirty="0">
                <a:solidFill>
                  <a:schemeClr val="accent2"/>
                </a:solidFill>
              </a:rPr>
              <a:t>!</a:t>
            </a:r>
            <a:endParaRPr lang="en" sz="4200" dirty="0" smtClean="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44624"/>
            <a:ext cx="4464496" cy="634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09550" y="260648"/>
            <a:ext cx="7423770" cy="1143000"/>
          </a:xfrm>
        </p:spPr>
        <p:txBody>
          <a:bodyPr/>
          <a:lstStyle/>
          <a:p>
            <a:pPr algn="l" rtl="0" eaLnBrk="1" hangingPunct="1"/>
            <a:r>
              <a:rPr lang="en" sz="3400" b="0" i="0" u="none" dirty="0"/>
              <a:t>The definition of </a:t>
            </a:r>
            <a:r>
              <a:rPr lang="en" sz="3400" b="0" i="0" u="none" dirty="0" smtClean="0"/>
              <a:t>musculoskeletal disorders</a:t>
            </a:r>
            <a:endParaRPr lang="en" sz="3400" b="0" i="0" u="none" dirty="0"/>
          </a:p>
        </p:txBody>
      </p:sp>
      <p:sp>
        <p:nvSpPr>
          <p:cNvPr id="14339" name="Espace réservé de la date 3"/>
          <p:cNvSpPr>
            <a:spLocks noGrp="1"/>
          </p:cNvSpPr>
          <p:nvPr>
            <p:ph type="dt" sz="quarter" idx="10"/>
          </p:nvPr>
        </p:nvSpPr>
        <p:spPr>
          <a:xfrm>
            <a:off x="6943725" y="6553200"/>
            <a:ext cx="2063750" cy="304800"/>
          </a:xfrm>
          <a:noFill/>
        </p:spPr>
        <p:txBody>
          <a:bodyPr/>
          <a:lstStyle/>
          <a:p>
            <a:pPr algn="l" rtl="0"/>
            <a:fld id="{6C9F565A-C3FC-48CC-B73C-AA11A7A64A1D}"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4340" name="Espace réservé du numéro de diapositive 4"/>
          <p:cNvSpPr>
            <a:spLocks noGrp="1"/>
          </p:cNvSpPr>
          <p:nvPr>
            <p:ph type="sldNum" sz="quarter" idx="11"/>
          </p:nvPr>
        </p:nvSpPr>
        <p:spPr>
          <a:xfrm>
            <a:off x="8912225" y="6553200"/>
            <a:ext cx="704850" cy="304800"/>
          </a:xfrm>
          <a:noFill/>
        </p:spPr>
        <p:txBody>
          <a:bodyPr/>
          <a:lstStyle/>
          <a:p>
            <a:pPr algn="l" rtl="0"/>
            <a:fld id="{7CDC342E-93FE-4BF7-8950-C16ECD815FBD}" type="slidenum">
              <a:rPr>
                <a:latin typeface="Arial" charset="0"/>
                <a:ea typeface="ＭＳ Ｐゴシック" pitchFamily="34" charset="-128"/>
              </a:rPr>
              <a:pPr/>
              <a:t>2</a:t>
            </a:fld>
            <a:endParaRPr lang="en" smtClean="0">
              <a:latin typeface="Trebuchet MS" pitchFamily="34" charset="0"/>
              <a:ea typeface="ＭＳ Ｐゴシック" pitchFamily="34" charset="-128"/>
            </a:endParaRPr>
          </a:p>
        </p:txBody>
      </p:sp>
      <p:sp>
        <p:nvSpPr>
          <p:cNvPr id="9" name="Espace réservé du contenu 2"/>
          <p:cNvSpPr>
            <a:spLocks noGrp="1"/>
          </p:cNvSpPr>
          <p:nvPr>
            <p:ph idx="1"/>
          </p:nvPr>
        </p:nvSpPr>
        <p:spPr>
          <a:xfrm>
            <a:off x="488056" y="1412875"/>
            <a:ext cx="9361488" cy="4968875"/>
          </a:xfrm>
        </p:spPr>
        <p:txBody>
          <a:bodyPr/>
          <a:lstStyle/>
          <a:p>
            <a:pPr marL="0" indent="0" algn="l" rtl="0" eaLnBrk="1" hangingPunct="1">
              <a:buFontTx/>
              <a:buNone/>
              <a:defRPr/>
            </a:pPr>
            <a:endParaRPr lang="en" sz="2400" dirty="0" smtClean="0">
              <a:solidFill>
                <a:schemeClr val="tx1"/>
              </a:solidFill>
            </a:endParaRPr>
          </a:p>
          <a:p>
            <a:pPr marL="0" indent="0" algn="l" rtl="0" eaLnBrk="1" hangingPunct="1">
              <a:buFontTx/>
              <a:buNone/>
              <a:defRPr/>
            </a:pPr>
            <a:endParaRPr lang="en" sz="2400" dirty="0" smtClean="0">
              <a:solidFill>
                <a:schemeClr val="tx1"/>
              </a:solidFill>
            </a:endParaRPr>
          </a:p>
          <a:p>
            <a:pPr marL="0" indent="0" algn="l" rtl="0" eaLnBrk="1" hangingPunct="1">
              <a:buFontTx/>
              <a:buNone/>
              <a:defRPr/>
            </a:pPr>
            <a:endParaRPr lang="en" sz="2000" dirty="0" smtClean="0">
              <a:solidFill>
                <a:schemeClr val="tx1"/>
              </a:solidFill>
            </a:endParaRPr>
          </a:p>
          <a:p>
            <a:pPr marL="0" indent="0" algn="l" rtl="0" eaLnBrk="1" hangingPunct="1">
              <a:buFontTx/>
              <a:buNone/>
              <a:defRPr/>
            </a:pPr>
            <a:endParaRPr lang="en" sz="1000" dirty="0" smtClean="0">
              <a:solidFill>
                <a:schemeClr val="tx1"/>
              </a:solidFill>
            </a:endParaRPr>
          </a:p>
          <a:p>
            <a:pPr marL="0" indent="0" algn="l" rtl="0" eaLnBrk="1" hangingPunct="1">
              <a:buFontTx/>
              <a:buNone/>
              <a:defRPr/>
            </a:pPr>
            <a:r>
              <a:rPr lang="en" sz="2400" b="0" i="0" u="none">
                <a:solidFill>
                  <a:schemeClr val="tx1"/>
                </a:solidFill>
              </a:rPr>
              <a:t>Diseases affecting the muscles, tendons and nerves of the limbs and spinal column.</a:t>
            </a:r>
            <a:endParaRPr lang="en" sz="2400" dirty="0" smtClean="0">
              <a:solidFill>
                <a:schemeClr val="tx1"/>
              </a:solidFill>
            </a:endParaRPr>
          </a:p>
          <a:p>
            <a:pPr marL="0" indent="0" algn="l" rtl="0" eaLnBrk="1" hangingPunct="1">
              <a:buFontTx/>
              <a:buNone/>
              <a:defRPr/>
            </a:pPr>
            <a:endParaRPr lang="en" sz="2000" dirty="0" smtClean="0">
              <a:solidFill>
                <a:schemeClr val="tx1"/>
              </a:solidFill>
            </a:endParaRPr>
          </a:p>
          <a:p>
            <a:pPr marL="0" indent="0" algn="l" rtl="0" eaLnBrk="1" hangingPunct="1">
              <a:buFontTx/>
              <a:buNone/>
              <a:defRPr/>
            </a:pPr>
            <a:r>
              <a:rPr lang="en" sz="2400" b="0" i="0" u="none"/>
              <a:t>Expressed by: </a:t>
            </a:r>
          </a:p>
          <a:p>
            <a:pPr lvl="1" algn="l" rtl="0" eaLnBrk="1" hangingPunct="1">
              <a:buFontTx/>
              <a:buChar char="-"/>
              <a:defRPr/>
            </a:pPr>
            <a:r>
              <a:rPr lang="en" sz="2000" b="0" i="0" u="none"/>
              <a:t>pain</a:t>
            </a:r>
          </a:p>
          <a:p>
            <a:pPr lvl="1" algn="l" rtl="0" eaLnBrk="1" hangingPunct="1">
              <a:buFontTx/>
              <a:buChar char="-"/>
              <a:defRPr/>
            </a:pPr>
            <a:r>
              <a:rPr lang="en" sz="2000" b="0" i="0" u="none"/>
              <a:t>stiffness</a:t>
            </a:r>
          </a:p>
          <a:p>
            <a:pPr lvl="1" algn="l" rtl="0" eaLnBrk="1" hangingPunct="1">
              <a:buFontTx/>
              <a:buChar char="-"/>
              <a:defRPr/>
            </a:pPr>
            <a:r>
              <a:rPr lang="en" sz="2000" b="0" i="0" u="none"/>
              <a:t>awkwardness</a:t>
            </a:r>
          </a:p>
          <a:p>
            <a:pPr lvl="1" algn="l" rtl="0" eaLnBrk="1" hangingPunct="1">
              <a:buFontTx/>
              <a:buChar char="-"/>
              <a:defRPr/>
            </a:pPr>
            <a:r>
              <a:rPr lang="en" sz="2000" b="0" i="0" u="none"/>
              <a:t>loss of strength	  	</a:t>
            </a:r>
            <a:endParaRPr lang="en" sz="2000" dirty="0"/>
          </a:p>
          <a:p>
            <a:pPr algn="l" rtl="0" eaLnBrk="1" hangingPunct="1">
              <a:defRPr/>
            </a:pPr>
            <a:endParaRPr lang="en" dirty="0"/>
          </a:p>
        </p:txBody>
      </p:sp>
      <p:sp>
        <p:nvSpPr>
          <p:cNvPr id="14342" name="Rectangle à coins arrondis 18"/>
          <p:cNvSpPr>
            <a:spLocks noChangeArrowheads="1"/>
          </p:cNvSpPr>
          <p:nvPr/>
        </p:nvSpPr>
        <p:spPr bwMode="auto">
          <a:xfrm>
            <a:off x="377825" y="1874838"/>
            <a:ext cx="2735263" cy="576262"/>
          </a:xfrm>
          <a:prstGeom prst="roundRect">
            <a:avLst>
              <a:gd name="adj" fmla="val 16667"/>
            </a:avLst>
          </a:prstGeom>
          <a:solidFill>
            <a:srgbClr val="008000">
              <a:alpha val="28627"/>
            </a:srgbClr>
          </a:solidFill>
          <a:ln w="9525" algn="ctr">
            <a:noFill/>
            <a:round/>
            <a:headEnd/>
            <a:tailEnd/>
          </a:ln>
        </p:spPr>
        <p:txBody>
          <a:bodyPr/>
          <a:lstStyle/>
          <a:p>
            <a:pPr algn="l" rtl="0" eaLnBrk="0" hangingPunct="0"/>
            <a:r>
              <a:rPr lang="en" b="0" i="0" u="none" dirty="0" smtClean="0">
                <a:solidFill>
                  <a:srgbClr val="008000"/>
                </a:solidFill>
              </a:rPr>
              <a:t>Ailment / pain</a:t>
            </a:r>
            <a:endParaRPr lang="en" b="0" i="0" u="none" dirty="0">
              <a:solidFill>
                <a:srgbClr val="008000"/>
              </a:solidFill>
            </a:endParaRPr>
          </a:p>
        </p:txBody>
      </p:sp>
      <p:sp>
        <p:nvSpPr>
          <p:cNvPr id="14343" name="Rectangle à coins arrondis 19"/>
          <p:cNvSpPr>
            <a:spLocks noChangeArrowheads="1"/>
          </p:cNvSpPr>
          <p:nvPr/>
        </p:nvSpPr>
        <p:spPr bwMode="auto">
          <a:xfrm>
            <a:off x="3113089" y="1874838"/>
            <a:ext cx="3933824" cy="576262"/>
          </a:xfrm>
          <a:prstGeom prst="roundRect">
            <a:avLst>
              <a:gd name="adj" fmla="val 16667"/>
            </a:avLst>
          </a:prstGeom>
          <a:solidFill>
            <a:srgbClr val="FF9966">
              <a:alpha val="39608"/>
            </a:srgbClr>
          </a:solidFill>
          <a:ln w="9525" algn="ctr">
            <a:noFill/>
            <a:round/>
            <a:headEnd/>
            <a:tailEnd/>
          </a:ln>
        </p:spPr>
        <p:txBody>
          <a:bodyPr/>
          <a:lstStyle/>
          <a:p>
            <a:pPr algn="l" rtl="0" eaLnBrk="0" hangingPunct="0"/>
            <a:r>
              <a:rPr lang="en" b="0" i="0" u="none" dirty="0" smtClean="0">
                <a:solidFill>
                  <a:srgbClr val="C00000"/>
                </a:solidFill>
              </a:rPr>
              <a:t>Muscle / ligament / tendon</a:t>
            </a:r>
            <a:endParaRPr lang="en" b="0" i="0" u="none" dirty="0">
              <a:solidFill>
                <a:srgbClr val="C00000"/>
              </a:solidFill>
            </a:endParaRPr>
          </a:p>
        </p:txBody>
      </p:sp>
      <p:sp>
        <p:nvSpPr>
          <p:cNvPr id="14344" name="Rectangle à coins arrondis 20"/>
          <p:cNvSpPr>
            <a:spLocks noChangeArrowheads="1"/>
          </p:cNvSpPr>
          <p:nvPr/>
        </p:nvSpPr>
        <p:spPr bwMode="auto">
          <a:xfrm>
            <a:off x="7046913" y="1871663"/>
            <a:ext cx="2442591" cy="576262"/>
          </a:xfrm>
          <a:prstGeom prst="roundRect">
            <a:avLst>
              <a:gd name="adj" fmla="val 16667"/>
            </a:avLst>
          </a:prstGeom>
          <a:solidFill>
            <a:srgbClr val="0033CC">
              <a:alpha val="29019"/>
            </a:srgbClr>
          </a:solidFill>
          <a:ln w="9525" algn="ctr">
            <a:noFill/>
            <a:round/>
            <a:headEnd/>
            <a:tailEnd/>
          </a:ln>
        </p:spPr>
        <p:txBody>
          <a:bodyPr/>
          <a:lstStyle/>
          <a:p>
            <a:pPr algn="l" rtl="0" eaLnBrk="0" hangingPunct="0"/>
            <a:r>
              <a:rPr lang="en" b="0" i="0" u="none" dirty="0" smtClean="0">
                <a:solidFill>
                  <a:srgbClr val="0033CC"/>
                </a:solidFill>
              </a:rPr>
              <a:t>Joint / bone</a:t>
            </a:r>
            <a:endParaRPr lang="en" b="0" i="0" u="none" dirty="0">
              <a:solidFill>
                <a:srgbClr val="0033CC"/>
              </a:solidFill>
            </a:endParaRPr>
          </a:p>
        </p:txBody>
      </p:sp>
      <p:sp>
        <p:nvSpPr>
          <p:cNvPr id="14345" name="ZoneTexte 2"/>
          <p:cNvSpPr txBox="1">
            <a:spLocks noChangeArrowheads="1"/>
          </p:cNvSpPr>
          <p:nvPr/>
        </p:nvSpPr>
        <p:spPr bwMode="auto">
          <a:xfrm>
            <a:off x="371474" y="1412875"/>
            <a:ext cx="1629197" cy="461963"/>
          </a:xfrm>
          <a:prstGeom prst="rect">
            <a:avLst/>
          </a:prstGeom>
          <a:noFill/>
          <a:ln w="9525">
            <a:noFill/>
            <a:miter lim="800000"/>
            <a:headEnd/>
            <a:tailEnd/>
          </a:ln>
        </p:spPr>
        <p:txBody>
          <a:bodyPr wrap="square">
            <a:spAutoFit/>
          </a:bodyPr>
          <a:lstStyle/>
          <a:p>
            <a:pPr algn="l" rtl="0"/>
            <a:r>
              <a:rPr lang="en" b="0" i="0" u="none" dirty="0">
                <a:solidFill>
                  <a:srgbClr val="008000"/>
                </a:solidFill>
              </a:rPr>
              <a:t>Disorders</a:t>
            </a:r>
            <a:r>
              <a:rPr lang="en" b="0" i="0" u="none" dirty="0"/>
              <a:t>   </a:t>
            </a:r>
          </a:p>
        </p:txBody>
      </p:sp>
      <p:sp>
        <p:nvSpPr>
          <p:cNvPr id="14346" name="ZoneTexte 5"/>
          <p:cNvSpPr txBox="1">
            <a:spLocks noChangeArrowheads="1"/>
          </p:cNvSpPr>
          <p:nvPr/>
        </p:nvSpPr>
        <p:spPr bwMode="auto">
          <a:xfrm>
            <a:off x="3113088" y="1409700"/>
            <a:ext cx="1512887" cy="461963"/>
          </a:xfrm>
          <a:prstGeom prst="rect">
            <a:avLst/>
          </a:prstGeom>
          <a:noFill/>
          <a:ln w="9525">
            <a:noFill/>
            <a:miter lim="800000"/>
            <a:headEnd/>
            <a:tailEnd/>
          </a:ln>
        </p:spPr>
        <p:txBody>
          <a:bodyPr>
            <a:spAutoFit/>
          </a:bodyPr>
          <a:lstStyle/>
          <a:p>
            <a:pPr algn="l" rtl="0"/>
            <a:r>
              <a:rPr lang="en" b="0" i="0" u="none">
                <a:solidFill>
                  <a:srgbClr val="C00000"/>
                </a:solidFill>
              </a:rPr>
              <a:t>Musculo</a:t>
            </a:r>
          </a:p>
        </p:txBody>
      </p:sp>
      <p:sp>
        <p:nvSpPr>
          <p:cNvPr id="14347" name="ZoneTexte 6"/>
          <p:cNvSpPr txBox="1">
            <a:spLocks noChangeArrowheads="1"/>
          </p:cNvSpPr>
          <p:nvPr/>
        </p:nvSpPr>
        <p:spPr bwMode="auto">
          <a:xfrm>
            <a:off x="7046913" y="1409700"/>
            <a:ext cx="2303462" cy="461963"/>
          </a:xfrm>
          <a:prstGeom prst="rect">
            <a:avLst/>
          </a:prstGeom>
          <a:noFill/>
          <a:ln w="9525">
            <a:noFill/>
            <a:miter lim="800000"/>
            <a:headEnd/>
            <a:tailEnd/>
          </a:ln>
        </p:spPr>
        <p:txBody>
          <a:bodyPr>
            <a:spAutoFit/>
          </a:bodyPr>
          <a:lstStyle/>
          <a:p>
            <a:pPr algn="l" rtl="0"/>
            <a:r>
              <a:rPr lang="en" b="0" i="0" u="none">
                <a:solidFill>
                  <a:srgbClr val="0033CC"/>
                </a:solidFill>
              </a:rPr>
              <a:t>Skeletal</a:t>
            </a:r>
          </a:p>
        </p:txBody>
      </p:sp>
      <p:sp>
        <p:nvSpPr>
          <p:cNvPr id="8" name="ZoneTexte 7"/>
          <p:cNvSpPr txBox="1"/>
          <p:nvPr/>
        </p:nvSpPr>
        <p:spPr>
          <a:xfrm>
            <a:off x="4232275" y="4043363"/>
            <a:ext cx="5329238" cy="2554287"/>
          </a:xfrm>
          <a:prstGeom prst="rect">
            <a:avLst/>
          </a:prstGeom>
          <a:noFill/>
        </p:spPr>
        <p:txBody>
          <a:bodyPr>
            <a:spAutoFit/>
          </a:bodyPr>
          <a:lstStyle/>
          <a:p>
            <a:pPr algn="l" rtl="0">
              <a:defRPr/>
            </a:pPr>
            <a:r>
              <a:rPr lang="en" b="0" i="0" u="none" dirty="0">
                <a:solidFill>
                  <a:srgbClr val="005581"/>
                </a:solidFill>
                <a:latin typeface="+mn-lt"/>
                <a:ea typeface="+mn-ea"/>
                <a:cs typeface="ＭＳ Ｐゴシック"/>
              </a:rPr>
              <a:t>Symptoms:</a:t>
            </a:r>
          </a:p>
          <a:p>
            <a:pPr marL="742950" lvl="1" indent="-285750" algn="l" rtl="0">
              <a:spcBef>
                <a:spcPct val="20000"/>
              </a:spcBef>
              <a:buFontTx/>
              <a:buChar char="-"/>
              <a:defRPr/>
            </a:pPr>
            <a:r>
              <a:rPr lang="en" sz="2000" b="0" i="0" u="none" dirty="0">
                <a:solidFill>
                  <a:srgbClr val="005581"/>
                </a:solidFill>
                <a:latin typeface="+mn-lt"/>
                <a:ea typeface="+mn-ea"/>
                <a:cs typeface="ＭＳ Ｐゴシック"/>
              </a:rPr>
              <a:t>muscular fatigue</a:t>
            </a:r>
          </a:p>
          <a:p>
            <a:pPr marL="742950" lvl="1" indent="-285750" algn="l" rtl="0">
              <a:spcBef>
                <a:spcPct val="20000"/>
              </a:spcBef>
              <a:buFontTx/>
              <a:buChar char="-"/>
              <a:defRPr/>
            </a:pPr>
            <a:r>
              <a:rPr lang="en" sz="2000" b="0" i="0" u="none" dirty="0">
                <a:solidFill>
                  <a:srgbClr val="005581"/>
                </a:solidFill>
                <a:latin typeface="+mn-lt"/>
                <a:ea typeface="+mn-ea"/>
                <a:cs typeface="ＭＳ Ｐゴシック"/>
              </a:rPr>
              <a:t>feeling of heaviness, discomfort, aches</a:t>
            </a:r>
          </a:p>
          <a:p>
            <a:pPr marL="742950" lvl="1" indent="-285750" algn="l" rtl="0">
              <a:spcBef>
                <a:spcPct val="20000"/>
              </a:spcBef>
              <a:buFontTx/>
              <a:buChar char="-"/>
              <a:defRPr/>
            </a:pPr>
            <a:r>
              <a:rPr lang="en" sz="2000" b="0" i="0" u="none" dirty="0">
                <a:solidFill>
                  <a:srgbClr val="005581"/>
                </a:solidFill>
                <a:latin typeface="+mn-lt"/>
                <a:ea typeface="+mn-ea"/>
                <a:cs typeface="ＭＳ Ｐゴシック"/>
              </a:rPr>
              <a:t>problems with the functioning of muscle fibre</a:t>
            </a:r>
          </a:p>
          <a:p>
            <a:pPr algn="l" rtl="0">
              <a:defRPr/>
            </a:pPr>
            <a:r>
              <a:rPr lang="en" b="0" i="0" u="none" dirty="0">
                <a:latin typeface="Arial" pitchFamily="34" charset="0"/>
                <a:ea typeface="ＭＳ Ｐゴシック"/>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88504" y="188640"/>
            <a:ext cx="6343650" cy="1143000"/>
          </a:xfrm>
        </p:spPr>
        <p:txBody>
          <a:bodyPr/>
          <a:lstStyle/>
          <a:p>
            <a:pPr eaLnBrk="1" hangingPunct="1"/>
            <a:r>
              <a:rPr lang="en" sz="3400" b="0" i="0" u="none" dirty="0"/>
              <a:t>Location of </a:t>
            </a:r>
            <a:r>
              <a:rPr lang="en" sz="3400" dirty="0"/>
              <a:t>musculoskeletal </a:t>
            </a:r>
            <a:r>
              <a:rPr lang="en" sz="3400" dirty="0" smtClean="0"/>
              <a:t>disorders</a:t>
            </a:r>
            <a:endParaRPr lang="en" sz="3400" b="0" i="0" u="none" dirty="0"/>
          </a:p>
        </p:txBody>
      </p:sp>
      <p:sp>
        <p:nvSpPr>
          <p:cNvPr id="15363" name="Espace réservé de la date 3"/>
          <p:cNvSpPr>
            <a:spLocks noGrp="1"/>
          </p:cNvSpPr>
          <p:nvPr>
            <p:ph type="dt" sz="quarter" idx="10"/>
          </p:nvPr>
        </p:nvSpPr>
        <p:spPr>
          <a:noFill/>
        </p:spPr>
        <p:txBody>
          <a:bodyPr/>
          <a:lstStyle/>
          <a:p>
            <a:pPr algn="l" rtl="0"/>
            <a:fld id="{42220E41-0260-4282-B208-48F41FEB7B5D}"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5364" name="Espace réservé du numéro de diapositive 4"/>
          <p:cNvSpPr>
            <a:spLocks noGrp="1"/>
          </p:cNvSpPr>
          <p:nvPr>
            <p:ph type="sldNum" sz="quarter" idx="11"/>
          </p:nvPr>
        </p:nvSpPr>
        <p:spPr>
          <a:noFill/>
        </p:spPr>
        <p:txBody>
          <a:bodyPr/>
          <a:lstStyle/>
          <a:p>
            <a:pPr algn="l" rtl="0"/>
            <a:fld id="{750585A5-F8C8-40E8-A454-DEB422B58B1F}" type="slidenum">
              <a:rPr>
                <a:latin typeface="Arial" charset="0"/>
                <a:ea typeface="ＭＳ Ｐゴシック" pitchFamily="34" charset="-128"/>
              </a:rPr>
              <a:pPr/>
              <a:t>3</a:t>
            </a:fld>
            <a:endParaRPr lang="en" smtClean="0">
              <a:latin typeface="Trebuchet MS" pitchFamily="34" charset="0"/>
              <a:ea typeface="ＭＳ Ｐゴシック" pitchFamily="34" charset="-128"/>
            </a:endParaRPr>
          </a:p>
        </p:txBody>
      </p:sp>
      <p:grpSp>
        <p:nvGrpSpPr>
          <p:cNvPr id="8" name="Group 7"/>
          <p:cNvGrpSpPr/>
          <p:nvPr/>
        </p:nvGrpSpPr>
        <p:grpSpPr>
          <a:xfrm>
            <a:off x="848544" y="1215318"/>
            <a:ext cx="8366595" cy="5207707"/>
            <a:chOff x="848544" y="1215318"/>
            <a:chExt cx="8366595" cy="5207707"/>
          </a:xfrm>
        </p:grpSpPr>
        <p:pic>
          <p:nvPicPr>
            <p:cNvPr id="15365" name="Picture 2" descr="http://www.osteopathe-entreprises-paris.com/igallery/images-TMS.jpg"/>
            <p:cNvPicPr>
              <a:picLocks noChangeAspect="1" noChangeArrowheads="1"/>
            </p:cNvPicPr>
            <p:nvPr/>
          </p:nvPicPr>
          <p:blipFill>
            <a:blip r:embed="rId3" cstate="print"/>
            <a:srcRect l="10101" t="10628" r="9212" b="11740"/>
            <a:stretch>
              <a:fillRect/>
            </a:stretch>
          </p:blipFill>
          <p:spPr bwMode="auto">
            <a:xfrm>
              <a:off x="2302718" y="1268413"/>
              <a:ext cx="5472113" cy="5154612"/>
            </a:xfrm>
            <a:prstGeom prst="rect">
              <a:avLst/>
            </a:prstGeom>
            <a:noFill/>
            <a:ln w="9525">
              <a:noFill/>
              <a:miter lim="800000"/>
              <a:headEnd/>
              <a:tailEnd/>
            </a:ln>
          </p:spPr>
        </p:pic>
        <p:cxnSp>
          <p:nvCxnSpPr>
            <p:cNvPr id="15372" name="Connecteur droit 15"/>
            <p:cNvCxnSpPr>
              <a:cxnSpLocks noChangeShapeType="1"/>
            </p:cNvCxnSpPr>
            <p:nvPr/>
          </p:nvCxnSpPr>
          <p:spPr bwMode="auto">
            <a:xfrm>
              <a:off x="1883618" y="3886200"/>
              <a:ext cx="436563" cy="0"/>
            </a:xfrm>
            <a:prstGeom prst="line">
              <a:avLst/>
            </a:prstGeom>
            <a:noFill/>
            <a:ln w="19050" algn="ctr">
              <a:solidFill>
                <a:schemeClr val="tx1"/>
              </a:solidFill>
              <a:round/>
              <a:headEnd/>
              <a:tailEnd/>
            </a:ln>
          </p:spPr>
        </p:cxnSp>
        <p:cxnSp>
          <p:nvCxnSpPr>
            <p:cNvPr id="15373" name="Connecteur droit 16"/>
            <p:cNvCxnSpPr>
              <a:cxnSpLocks noChangeShapeType="1"/>
            </p:cNvCxnSpPr>
            <p:nvPr/>
          </p:nvCxnSpPr>
          <p:spPr bwMode="auto">
            <a:xfrm>
              <a:off x="1859806" y="4833938"/>
              <a:ext cx="434975" cy="0"/>
            </a:xfrm>
            <a:prstGeom prst="line">
              <a:avLst/>
            </a:prstGeom>
            <a:noFill/>
            <a:ln w="19050" algn="ctr">
              <a:solidFill>
                <a:schemeClr val="tx1"/>
              </a:solidFill>
              <a:round/>
              <a:headEnd/>
              <a:tailEnd/>
            </a:ln>
          </p:spPr>
        </p:cxnSp>
        <p:cxnSp>
          <p:nvCxnSpPr>
            <p:cNvPr id="15374" name="Connecteur droit 17"/>
            <p:cNvCxnSpPr>
              <a:cxnSpLocks noChangeShapeType="1"/>
            </p:cNvCxnSpPr>
            <p:nvPr/>
          </p:nvCxnSpPr>
          <p:spPr bwMode="auto">
            <a:xfrm>
              <a:off x="1883618" y="5856288"/>
              <a:ext cx="436563" cy="0"/>
            </a:xfrm>
            <a:prstGeom prst="line">
              <a:avLst/>
            </a:prstGeom>
            <a:noFill/>
            <a:ln w="19050" algn="ctr">
              <a:solidFill>
                <a:schemeClr val="tx1"/>
              </a:solidFill>
              <a:round/>
              <a:headEnd/>
              <a:tailEnd/>
            </a:ln>
          </p:spPr>
        </p:cxnSp>
        <p:cxnSp>
          <p:nvCxnSpPr>
            <p:cNvPr id="15375" name="Connecteur droit 18"/>
            <p:cNvCxnSpPr>
              <a:cxnSpLocks noChangeShapeType="1"/>
            </p:cNvCxnSpPr>
            <p:nvPr/>
          </p:nvCxnSpPr>
          <p:spPr bwMode="auto">
            <a:xfrm>
              <a:off x="7771656" y="1844675"/>
              <a:ext cx="434975" cy="0"/>
            </a:xfrm>
            <a:prstGeom prst="line">
              <a:avLst/>
            </a:prstGeom>
            <a:noFill/>
            <a:ln w="19050" algn="ctr">
              <a:solidFill>
                <a:schemeClr val="tx1"/>
              </a:solidFill>
              <a:round/>
              <a:headEnd/>
              <a:tailEnd/>
            </a:ln>
          </p:spPr>
        </p:cxnSp>
        <p:cxnSp>
          <p:nvCxnSpPr>
            <p:cNvPr id="15376" name="Connecteur droit 19"/>
            <p:cNvCxnSpPr>
              <a:cxnSpLocks noChangeShapeType="1"/>
            </p:cNvCxnSpPr>
            <p:nvPr/>
          </p:nvCxnSpPr>
          <p:spPr bwMode="auto">
            <a:xfrm>
              <a:off x="7771656" y="3171825"/>
              <a:ext cx="434975" cy="0"/>
            </a:xfrm>
            <a:prstGeom prst="line">
              <a:avLst/>
            </a:prstGeom>
            <a:noFill/>
            <a:ln w="19050" algn="ctr">
              <a:solidFill>
                <a:schemeClr val="tx1"/>
              </a:solidFill>
              <a:round/>
              <a:headEnd/>
              <a:tailEnd/>
            </a:ln>
          </p:spPr>
        </p:cxnSp>
        <p:cxnSp>
          <p:nvCxnSpPr>
            <p:cNvPr id="15377" name="Connecteur droit 26"/>
            <p:cNvCxnSpPr>
              <a:cxnSpLocks noChangeShapeType="1"/>
            </p:cNvCxnSpPr>
            <p:nvPr/>
          </p:nvCxnSpPr>
          <p:spPr bwMode="auto">
            <a:xfrm>
              <a:off x="1859806" y="2203971"/>
              <a:ext cx="434975" cy="0"/>
            </a:xfrm>
            <a:prstGeom prst="line">
              <a:avLst/>
            </a:prstGeom>
            <a:noFill/>
            <a:ln w="19050" algn="ctr">
              <a:solidFill>
                <a:schemeClr val="tx1"/>
              </a:solidFill>
              <a:round/>
              <a:headEnd/>
              <a:tailEnd/>
            </a:ln>
          </p:spPr>
        </p:cxnSp>
        <p:sp>
          <p:nvSpPr>
            <p:cNvPr id="11" name="Ellipse 10"/>
            <p:cNvSpPr/>
            <p:nvPr/>
          </p:nvSpPr>
          <p:spPr bwMode="auto">
            <a:xfrm>
              <a:off x="866006" y="3573016"/>
              <a:ext cx="1076325" cy="564009"/>
            </a:xfrm>
            <a:prstGeom prst="ellipse">
              <a:avLst/>
            </a:prstGeom>
            <a:solidFill>
              <a:srgbClr val="FF9966"/>
            </a:solidFill>
            <a:ln w="9525" cap="flat" cmpd="sng" algn="ctr">
              <a:noFill/>
              <a:prstDash val="solid"/>
              <a:round/>
              <a:headEnd type="none" w="med" len="med"/>
              <a:tailEnd type="none" w="med" len="med"/>
            </a:ln>
            <a:effectLst/>
          </p:spPr>
          <p:txBody>
            <a:bodyPr/>
            <a:lstStyle/>
            <a:p>
              <a:pPr algn="ctr" rtl="0" eaLnBrk="0" hangingPunct="0">
                <a:defRPr/>
              </a:pPr>
              <a:r>
                <a:rPr lang="en" sz="1600" b="1" i="0" u="none">
                  <a:solidFill>
                    <a:schemeClr val="bg1">
                      <a:lumMod val="10000"/>
                    </a:schemeClr>
                  </a:solidFill>
                  <a:ea typeface="ＭＳ Ｐゴシック" pitchFamily="-96" charset="-128"/>
                  <a:cs typeface="Arial" pitchFamily="34" charset="0"/>
                </a:rPr>
                <a:t>10%</a:t>
              </a:r>
            </a:p>
          </p:txBody>
        </p:sp>
        <p:sp>
          <p:nvSpPr>
            <p:cNvPr id="10" name="Ellipse 9"/>
            <p:cNvSpPr/>
            <p:nvPr/>
          </p:nvSpPr>
          <p:spPr bwMode="auto">
            <a:xfrm>
              <a:off x="848544" y="4520753"/>
              <a:ext cx="1076325" cy="564010"/>
            </a:xfrm>
            <a:prstGeom prst="ellipse">
              <a:avLst/>
            </a:prstGeom>
            <a:solidFill>
              <a:srgbClr val="FF9966"/>
            </a:solidFill>
            <a:ln w="9525" cap="flat" cmpd="sng" algn="ctr">
              <a:noFill/>
              <a:prstDash val="solid"/>
              <a:round/>
              <a:headEnd type="none" w="med" len="med"/>
              <a:tailEnd type="none" w="med" len="med"/>
            </a:ln>
            <a:effectLst/>
          </p:spPr>
          <p:txBody>
            <a:bodyPr/>
            <a:lstStyle/>
            <a:p>
              <a:pPr algn="ctr" rtl="0" eaLnBrk="0" hangingPunct="0">
                <a:defRPr/>
              </a:pPr>
              <a:r>
                <a:rPr lang="en" sz="1600" b="1" i="0" u="none">
                  <a:solidFill>
                    <a:schemeClr val="bg1">
                      <a:lumMod val="10000"/>
                    </a:schemeClr>
                  </a:solidFill>
                  <a:ea typeface="ＭＳ Ｐゴシック" pitchFamily="-96" charset="-128"/>
                  <a:cs typeface="Arial" pitchFamily="34" charset="0"/>
                </a:rPr>
                <a:t>10%</a:t>
              </a:r>
            </a:p>
          </p:txBody>
        </p:sp>
        <p:sp>
          <p:nvSpPr>
            <p:cNvPr id="13" name="Ellipse 12"/>
            <p:cNvSpPr/>
            <p:nvPr/>
          </p:nvSpPr>
          <p:spPr bwMode="auto">
            <a:xfrm>
              <a:off x="866006" y="5603875"/>
              <a:ext cx="1058863" cy="504825"/>
            </a:xfrm>
            <a:prstGeom prst="ellipse">
              <a:avLst/>
            </a:prstGeom>
            <a:solidFill>
              <a:srgbClr val="92D050"/>
            </a:solidFill>
            <a:ln w="9525" cap="flat" cmpd="sng" algn="ctr">
              <a:noFill/>
              <a:prstDash val="solid"/>
              <a:round/>
              <a:headEnd type="none" w="med" len="med"/>
              <a:tailEnd type="none" w="med" len="med"/>
            </a:ln>
            <a:effectLst/>
          </p:spPr>
          <p:txBody>
            <a:bodyPr/>
            <a:lstStyle/>
            <a:p>
              <a:pPr algn="ctr" rtl="0" eaLnBrk="0" hangingPunct="0">
                <a:defRPr/>
              </a:pPr>
              <a:r>
                <a:rPr lang="en" sz="1600" b="1" i="0" u="none">
                  <a:solidFill>
                    <a:schemeClr val="bg1">
                      <a:lumMod val="10000"/>
                    </a:schemeClr>
                  </a:solidFill>
                  <a:ea typeface="ＭＳ Ｐゴシック" pitchFamily="-96" charset="-128"/>
                  <a:cs typeface="Arial" pitchFamily="34" charset="0"/>
                </a:rPr>
                <a:t>6%</a:t>
              </a:r>
            </a:p>
          </p:txBody>
        </p:sp>
        <p:sp>
          <p:nvSpPr>
            <p:cNvPr id="6" name="Ellipse 5"/>
            <p:cNvSpPr/>
            <p:nvPr/>
          </p:nvSpPr>
          <p:spPr bwMode="auto">
            <a:xfrm>
              <a:off x="866005" y="1916634"/>
              <a:ext cx="1058863" cy="576262"/>
            </a:xfrm>
            <a:prstGeom prst="ellipse">
              <a:avLst/>
            </a:prstGeom>
            <a:solidFill>
              <a:srgbClr val="C00000"/>
            </a:solidFill>
            <a:ln w="9525" cap="flat" cmpd="sng" algn="ctr">
              <a:noFill/>
              <a:prstDash val="solid"/>
              <a:round/>
              <a:headEnd type="none" w="med" len="med"/>
              <a:tailEnd type="none" w="med" len="med"/>
            </a:ln>
            <a:effectLst/>
          </p:spPr>
          <p:txBody>
            <a:bodyPr/>
            <a:lstStyle/>
            <a:p>
              <a:pPr algn="ctr" rtl="0" eaLnBrk="0" hangingPunct="0">
                <a:defRPr/>
              </a:pPr>
              <a:r>
                <a:rPr lang="en" sz="2000" b="1" i="0" u="none" dirty="0">
                  <a:solidFill>
                    <a:srgbClr val="FFFFFF"/>
                  </a:solidFill>
                  <a:ea typeface="ＭＳ Ｐゴシック" pitchFamily="-96" charset="-128"/>
                  <a:cs typeface="Arial" pitchFamily="34" charset="0"/>
                </a:rPr>
                <a:t>14%</a:t>
              </a:r>
            </a:p>
          </p:txBody>
        </p:sp>
        <p:sp>
          <p:nvSpPr>
            <p:cNvPr id="15367" name="Ellipse 8"/>
            <p:cNvSpPr>
              <a:spLocks noChangeArrowheads="1"/>
            </p:cNvSpPr>
            <p:nvPr/>
          </p:nvSpPr>
          <p:spPr bwMode="auto">
            <a:xfrm>
              <a:off x="8135019" y="2853308"/>
              <a:ext cx="1080120" cy="575692"/>
            </a:xfrm>
            <a:prstGeom prst="ellipse">
              <a:avLst/>
            </a:prstGeom>
            <a:solidFill>
              <a:srgbClr val="C00000"/>
            </a:solidFill>
            <a:ln w="9525" algn="ctr">
              <a:noFill/>
              <a:round/>
              <a:headEnd/>
              <a:tailEnd/>
            </a:ln>
          </p:spPr>
          <p:txBody>
            <a:bodyPr/>
            <a:lstStyle/>
            <a:p>
              <a:pPr algn="ctr" rtl="0" eaLnBrk="0" hangingPunct="0"/>
              <a:r>
                <a:rPr lang="en" sz="2000" b="1" i="0" u="none">
                  <a:solidFill>
                    <a:srgbClr val="FFFFFF"/>
                  </a:solidFill>
                </a:rPr>
                <a:t>38%</a:t>
              </a:r>
            </a:p>
          </p:txBody>
        </p:sp>
        <p:sp>
          <p:nvSpPr>
            <p:cNvPr id="12" name="Ellipse 11"/>
            <p:cNvSpPr/>
            <p:nvPr/>
          </p:nvSpPr>
          <p:spPr bwMode="auto">
            <a:xfrm>
              <a:off x="8135019" y="1592263"/>
              <a:ext cx="1080120" cy="504825"/>
            </a:xfrm>
            <a:prstGeom prst="ellipse">
              <a:avLst/>
            </a:prstGeom>
            <a:solidFill>
              <a:srgbClr val="92D050"/>
            </a:solidFill>
            <a:ln w="9525" cap="flat" cmpd="sng" algn="ctr">
              <a:noFill/>
              <a:prstDash val="solid"/>
              <a:round/>
              <a:headEnd type="none" w="med" len="med"/>
              <a:tailEnd type="none" w="med" len="med"/>
            </a:ln>
            <a:effectLst/>
          </p:spPr>
          <p:txBody>
            <a:bodyPr/>
            <a:lstStyle/>
            <a:p>
              <a:pPr algn="ctr" rtl="0" eaLnBrk="0" hangingPunct="0">
                <a:defRPr/>
              </a:pPr>
              <a:r>
                <a:rPr lang="en" sz="1600" b="1" i="0" u="none">
                  <a:solidFill>
                    <a:schemeClr val="bg1">
                      <a:lumMod val="10000"/>
                    </a:schemeClr>
                  </a:solidFill>
                  <a:ea typeface="ＭＳ Ｐゴシック" pitchFamily="-96" charset="-128"/>
                  <a:cs typeface="Arial" pitchFamily="34" charset="0"/>
                </a:rPr>
                <a:t>6%</a:t>
              </a:r>
            </a:p>
          </p:txBody>
        </p:sp>
        <p:sp>
          <p:nvSpPr>
            <p:cNvPr id="4" name="Rectangle 3"/>
            <p:cNvSpPr/>
            <p:nvPr/>
          </p:nvSpPr>
          <p:spPr bwMode="auto">
            <a:xfrm>
              <a:off x="2360712" y="1912396"/>
              <a:ext cx="1224136" cy="65250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Shoulder tendonitis</a:t>
              </a:r>
            </a:p>
          </p:txBody>
        </p:sp>
        <p:sp>
          <p:nvSpPr>
            <p:cNvPr id="21" name="Rectangle 20"/>
            <p:cNvSpPr/>
            <p:nvPr/>
          </p:nvSpPr>
          <p:spPr bwMode="auto">
            <a:xfrm>
              <a:off x="2360712" y="2636912"/>
              <a:ext cx="1224136" cy="65250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smtClean="0">
                  <a:solidFill>
                    <a:srgbClr val="C00000"/>
                  </a:solidFill>
                </a:rPr>
                <a:t>Elbow tendonitis</a:t>
              </a:r>
              <a:endParaRPr lang="en-ZA" sz="1800" dirty="0">
                <a:solidFill>
                  <a:srgbClr val="C00000"/>
                </a:solidFill>
              </a:endParaRPr>
            </a:p>
          </p:txBody>
        </p:sp>
        <p:sp>
          <p:nvSpPr>
            <p:cNvPr id="22" name="Rectangle 21"/>
            <p:cNvSpPr/>
            <p:nvPr/>
          </p:nvSpPr>
          <p:spPr bwMode="auto">
            <a:xfrm>
              <a:off x="2443095" y="3356992"/>
              <a:ext cx="1224136" cy="88058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smtClean="0">
                  <a:solidFill>
                    <a:srgbClr val="C00000"/>
                  </a:solidFill>
                </a:rPr>
                <a:t>Carpal tunnel syndrome</a:t>
              </a:r>
              <a:endParaRPr lang="en-ZA" sz="1800" dirty="0">
                <a:solidFill>
                  <a:srgbClr val="C00000"/>
                </a:solidFill>
              </a:endParaRPr>
            </a:p>
          </p:txBody>
        </p:sp>
        <p:sp>
          <p:nvSpPr>
            <p:cNvPr id="24" name="Rectangle 23"/>
            <p:cNvSpPr/>
            <p:nvPr/>
          </p:nvSpPr>
          <p:spPr bwMode="auto">
            <a:xfrm>
              <a:off x="2432720" y="4648700"/>
              <a:ext cx="1224136" cy="65250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err="1">
                  <a:solidFill>
                    <a:srgbClr val="C00000"/>
                  </a:solidFill>
                </a:rPr>
                <a:t>Gonalgia</a:t>
              </a:r>
              <a:endParaRPr lang="en-ZA" sz="1800" dirty="0">
                <a:solidFill>
                  <a:srgbClr val="C00000"/>
                </a:solidFill>
              </a:endParaRPr>
            </a:p>
          </p:txBody>
        </p:sp>
        <p:sp>
          <p:nvSpPr>
            <p:cNvPr id="25" name="Rectangle 24"/>
            <p:cNvSpPr/>
            <p:nvPr/>
          </p:nvSpPr>
          <p:spPr bwMode="auto">
            <a:xfrm>
              <a:off x="2443095" y="5584804"/>
              <a:ext cx="1224136" cy="65250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Sprains</a:t>
              </a:r>
            </a:p>
          </p:txBody>
        </p:sp>
        <p:sp>
          <p:nvSpPr>
            <p:cNvPr id="26" name="Rectangle 25"/>
            <p:cNvSpPr/>
            <p:nvPr/>
          </p:nvSpPr>
          <p:spPr bwMode="auto">
            <a:xfrm>
              <a:off x="6249144" y="1215318"/>
              <a:ext cx="1224136"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Migraine</a:t>
              </a:r>
            </a:p>
          </p:txBody>
        </p:sp>
        <p:sp>
          <p:nvSpPr>
            <p:cNvPr id="27" name="Rectangle 26"/>
            <p:cNvSpPr/>
            <p:nvPr/>
          </p:nvSpPr>
          <p:spPr bwMode="auto">
            <a:xfrm>
              <a:off x="6401544" y="1647366"/>
              <a:ext cx="1370112"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Neck pain</a:t>
              </a:r>
            </a:p>
            <a:p>
              <a:endParaRPr lang="en-ZA" sz="1800" dirty="0">
                <a:solidFill>
                  <a:srgbClr val="C00000"/>
                </a:solidFill>
              </a:endParaRPr>
            </a:p>
          </p:txBody>
        </p:sp>
        <p:sp>
          <p:nvSpPr>
            <p:cNvPr id="28" name="Rectangle 27"/>
            <p:cNvSpPr/>
            <p:nvPr/>
          </p:nvSpPr>
          <p:spPr bwMode="auto">
            <a:xfrm>
              <a:off x="6391200" y="2151422"/>
              <a:ext cx="1370112"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smtClean="0">
                  <a:solidFill>
                    <a:srgbClr val="C00000"/>
                  </a:solidFill>
                </a:rPr>
                <a:t>Back </a:t>
              </a:r>
              <a:r>
                <a:rPr lang="en-ZA" sz="1800" dirty="0">
                  <a:solidFill>
                    <a:srgbClr val="C00000"/>
                  </a:solidFill>
                </a:rPr>
                <a:t>pain</a:t>
              </a:r>
            </a:p>
            <a:p>
              <a:endParaRPr lang="en-ZA" sz="1800" dirty="0">
                <a:solidFill>
                  <a:srgbClr val="C00000"/>
                </a:solidFill>
              </a:endParaRPr>
            </a:p>
          </p:txBody>
        </p:sp>
        <p:sp>
          <p:nvSpPr>
            <p:cNvPr id="29" name="Rectangle 28"/>
            <p:cNvSpPr/>
            <p:nvPr/>
          </p:nvSpPr>
          <p:spPr bwMode="auto">
            <a:xfrm>
              <a:off x="6177136" y="2564904"/>
              <a:ext cx="1962638" cy="443825"/>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Abdominal pain</a:t>
              </a:r>
            </a:p>
            <a:p>
              <a:endParaRPr lang="en-ZA" sz="1800" dirty="0">
                <a:solidFill>
                  <a:srgbClr val="C00000"/>
                </a:solidFill>
              </a:endParaRPr>
            </a:p>
          </p:txBody>
        </p:sp>
        <p:sp>
          <p:nvSpPr>
            <p:cNvPr id="30" name="Rectangle 29"/>
            <p:cNvSpPr/>
            <p:nvPr/>
          </p:nvSpPr>
          <p:spPr bwMode="auto">
            <a:xfrm>
              <a:off x="6391200" y="2871502"/>
              <a:ext cx="1370112"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Lower </a:t>
              </a:r>
              <a:r>
                <a:rPr lang="en-ZA" sz="1800" dirty="0" smtClean="0">
                  <a:solidFill>
                    <a:srgbClr val="C00000"/>
                  </a:solidFill>
                </a:rPr>
                <a:t>back </a:t>
              </a:r>
              <a:r>
                <a:rPr lang="en-ZA" sz="1800" dirty="0">
                  <a:solidFill>
                    <a:srgbClr val="C00000"/>
                  </a:solidFill>
                </a:rPr>
                <a:t>pain</a:t>
              </a:r>
            </a:p>
            <a:p>
              <a:endParaRPr lang="en-ZA" sz="1800" dirty="0">
                <a:solidFill>
                  <a:srgbClr val="C00000"/>
                </a:solidFill>
              </a:endParaRPr>
            </a:p>
          </p:txBody>
        </p:sp>
        <p:sp>
          <p:nvSpPr>
            <p:cNvPr id="32" name="Rectangle 31"/>
            <p:cNvSpPr/>
            <p:nvPr/>
          </p:nvSpPr>
          <p:spPr bwMode="auto">
            <a:xfrm>
              <a:off x="6393160" y="3484602"/>
              <a:ext cx="1370112"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Pubic pain</a:t>
              </a:r>
            </a:p>
            <a:p>
              <a:endParaRPr lang="en-ZA" sz="1800" dirty="0">
                <a:solidFill>
                  <a:srgbClr val="C00000"/>
                </a:solidFill>
              </a:endParaRPr>
            </a:p>
          </p:txBody>
        </p:sp>
        <p:sp>
          <p:nvSpPr>
            <p:cNvPr id="33" name="Rectangle 32"/>
            <p:cNvSpPr/>
            <p:nvPr/>
          </p:nvSpPr>
          <p:spPr bwMode="auto">
            <a:xfrm>
              <a:off x="6321152" y="4077072"/>
              <a:ext cx="1370112" cy="41348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ZA" sz="1800" dirty="0">
                  <a:solidFill>
                    <a:srgbClr val="C00000"/>
                  </a:solidFill>
                </a:rPr>
                <a:t>Sciatica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560512" y="476672"/>
            <a:ext cx="6343650" cy="1143000"/>
          </a:xfrm>
        </p:spPr>
        <p:txBody>
          <a:bodyPr/>
          <a:lstStyle/>
          <a:p>
            <a:pPr algn="l" rtl="0" eaLnBrk="1" hangingPunct="1"/>
            <a:r>
              <a:rPr lang="en" sz="3400" b="0" i="0" u="none"/>
              <a:t>Some statistics </a:t>
            </a:r>
          </a:p>
        </p:txBody>
      </p:sp>
      <p:sp>
        <p:nvSpPr>
          <p:cNvPr id="16387" name="Espace réservé de la date 3"/>
          <p:cNvSpPr>
            <a:spLocks noGrp="1"/>
          </p:cNvSpPr>
          <p:nvPr>
            <p:ph type="dt" sz="quarter" idx="10"/>
          </p:nvPr>
        </p:nvSpPr>
        <p:spPr>
          <a:noFill/>
        </p:spPr>
        <p:txBody>
          <a:bodyPr/>
          <a:lstStyle/>
          <a:p>
            <a:pPr algn="l" rtl="0"/>
            <a:fld id="{F3F3BD27-B8C7-4821-B2FF-10C63813C490}"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6388" name="Espace réservé du numéro de diapositive 4"/>
          <p:cNvSpPr>
            <a:spLocks noGrp="1"/>
          </p:cNvSpPr>
          <p:nvPr>
            <p:ph type="sldNum" sz="quarter" idx="11"/>
          </p:nvPr>
        </p:nvSpPr>
        <p:spPr>
          <a:noFill/>
        </p:spPr>
        <p:txBody>
          <a:bodyPr/>
          <a:lstStyle/>
          <a:p>
            <a:pPr algn="l" rtl="0"/>
            <a:fld id="{94D2FEF9-C92C-4D05-BD9D-CED34DCFB8CD}" type="slidenum">
              <a:rPr>
                <a:latin typeface="Arial" charset="0"/>
                <a:ea typeface="ＭＳ Ｐゴシック" pitchFamily="34" charset="-128"/>
              </a:rPr>
              <a:pPr/>
              <a:t>4</a:t>
            </a:fld>
            <a:endParaRPr lang="en" smtClean="0">
              <a:latin typeface="Trebuchet MS" pitchFamily="34" charset="0"/>
              <a:ea typeface="ＭＳ Ｐゴシック" pitchFamily="34" charset="-128"/>
            </a:endParaRPr>
          </a:p>
        </p:txBody>
      </p:sp>
      <p:sp>
        <p:nvSpPr>
          <p:cNvPr id="7" name="Espace réservé du contenu 2"/>
          <p:cNvSpPr txBox="1">
            <a:spLocks/>
          </p:cNvSpPr>
          <p:nvPr/>
        </p:nvSpPr>
        <p:spPr bwMode="auto">
          <a:xfrm>
            <a:off x="723900" y="1752600"/>
            <a:ext cx="8837613" cy="4413250"/>
          </a:xfrm>
          <a:prstGeom prst="rect">
            <a:avLst/>
          </a:prstGeom>
          <a:noFill/>
          <a:ln w="9525">
            <a:noFill/>
            <a:miter lim="800000"/>
            <a:headEnd/>
            <a:tailEnd/>
          </a:ln>
        </p:spPr>
        <p:txBody>
          <a:bodyPr/>
          <a:lstStyle>
            <a:lvl1pPr marL="342900" indent="-342900" algn="l" rtl="0" fontAlgn="base">
              <a:spcBef>
                <a:spcPct val="20000"/>
              </a:spcBef>
              <a:spcAft>
                <a:spcPct val="0"/>
              </a:spcAft>
              <a:buChar char="•"/>
              <a:defRPr sz="2800">
                <a:solidFill>
                  <a:srgbClr val="005581"/>
                </a:solidFill>
                <a:latin typeface="+mn-lt"/>
                <a:ea typeface="+mn-ea"/>
                <a:cs typeface="ＭＳ Ｐゴシック"/>
              </a:defRPr>
            </a:lvl1pPr>
            <a:lvl2pPr marL="742950" indent="-285750" algn="l" rtl="0" fontAlgn="base">
              <a:spcBef>
                <a:spcPct val="20000"/>
              </a:spcBef>
              <a:spcAft>
                <a:spcPct val="0"/>
              </a:spcAft>
              <a:buChar char="–"/>
              <a:defRPr sz="2400">
                <a:solidFill>
                  <a:srgbClr val="005581"/>
                </a:solidFill>
                <a:latin typeface="+mn-lt"/>
                <a:ea typeface="+mn-ea"/>
                <a:cs typeface="ＭＳ Ｐゴシック"/>
              </a:defRPr>
            </a:lvl2pPr>
            <a:lvl3pPr marL="1143000" indent="-228600" algn="l" rtl="0" fontAlgn="base">
              <a:spcBef>
                <a:spcPct val="20000"/>
              </a:spcBef>
              <a:spcAft>
                <a:spcPct val="0"/>
              </a:spcAft>
              <a:buChar char="•"/>
              <a:defRPr sz="2000">
                <a:solidFill>
                  <a:srgbClr val="005581"/>
                </a:solidFill>
                <a:latin typeface="+mn-lt"/>
                <a:ea typeface="+mn-ea"/>
                <a:cs typeface="ＭＳ Ｐゴシック"/>
              </a:defRPr>
            </a:lvl3pPr>
            <a:lvl4pPr marL="1600200" indent="-228600" algn="l" rtl="0" fontAlgn="base">
              <a:spcBef>
                <a:spcPct val="20000"/>
              </a:spcBef>
              <a:spcAft>
                <a:spcPct val="0"/>
              </a:spcAft>
              <a:buChar char="–"/>
              <a:defRPr>
                <a:solidFill>
                  <a:srgbClr val="005581"/>
                </a:solidFill>
                <a:latin typeface="+mn-lt"/>
                <a:ea typeface="+mn-ea"/>
                <a:cs typeface="ＭＳ Ｐゴシック"/>
              </a:defRPr>
            </a:lvl4pPr>
            <a:lvl5pPr marL="2057400" indent="-228600" algn="l" rtl="0" fontAlgn="base">
              <a:spcBef>
                <a:spcPct val="20000"/>
              </a:spcBef>
              <a:spcAft>
                <a:spcPct val="0"/>
              </a:spcAft>
              <a:buChar char="»"/>
              <a:defRPr sz="1600">
                <a:solidFill>
                  <a:srgbClr val="00558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rgbClr val="005581"/>
                </a:solidFill>
                <a:latin typeface="+mn-lt"/>
                <a:ea typeface="+mn-ea"/>
              </a:defRPr>
            </a:lvl6pPr>
            <a:lvl7pPr marL="2971800" indent="-228600" algn="l" rtl="0" eaLnBrk="1" fontAlgn="base" hangingPunct="1">
              <a:spcBef>
                <a:spcPct val="20000"/>
              </a:spcBef>
              <a:spcAft>
                <a:spcPct val="0"/>
              </a:spcAft>
              <a:buChar char="»"/>
              <a:defRPr sz="1600">
                <a:solidFill>
                  <a:srgbClr val="005581"/>
                </a:solidFill>
                <a:latin typeface="+mn-lt"/>
                <a:ea typeface="+mn-ea"/>
              </a:defRPr>
            </a:lvl7pPr>
            <a:lvl8pPr marL="3429000" indent="-228600" algn="l" rtl="0" eaLnBrk="1" fontAlgn="base" hangingPunct="1">
              <a:spcBef>
                <a:spcPct val="20000"/>
              </a:spcBef>
              <a:spcAft>
                <a:spcPct val="0"/>
              </a:spcAft>
              <a:buChar char="»"/>
              <a:defRPr sz="1600">
                <a:solidFill>
                  <a:srgbClr val="005581"/>
                </a:solidFill>
                <a:latin typeface="+mn-lt"/>
                <a:ea typeface="+mn-ea"/>
              </a:defRPr>
            </a:lvl8pPr>
            <a:lvl9pPr marL="3886200" indent="-228600" algn="l" rtl="0" eaLnBrk="1" fontAlgn="base" hangingPunct="1">
              <a:spcBef>
                <a:spcPct val="20000"/>
              </a:spcBef>
              <a:spcAft>
                <a:spcPct val="0"/>
              </a:spcAft>
              <a:buChar char="»"/>
              <a:defRPr sz="1600">
                <a:solidFill>
                  <a:srgbClr val="005581"/>
                </a:solidFill>
                <a:latin typeface="+mn-lt"/>
                <a:ea typeface="+mn-ea"/>
              </a:defRPr>
            </a:lvl9pPr>
          </a:lstStyle>
          <a:p>
            <a:pPr algn="just" rtl="0">
              <a:defRPr/>
            </a:pPr>
            <a:r>
              <a:rPr lang="en" sz="2500" b="0" i="0" u="none" dirty="0"/>
              <a:t>1 employee out of 10 carries loads more than 10h/week</a:t>
            </a:r>
          </a:p>
          <a:p>
            <a:pPr algn="just" rtl="0">
              <a:defRPr/>
            </a:pPr>
            <a:r>
              <a:rPr lang="en" sz="2500" b="0" i="0" u="none" dirty="0"/>
              <a:t>1 employee out of 10 repeats the same movements at a high speed and for more than 10h/week</a:t>
            </a:r>
          </a:p>
          <a:p>
            <a:pPr algn="just" rtl="0">
              <a:defRPr/>
            </a:pPr>
            <a:r>
              <a:rPr lang="en" sz="2500" b="0" i="0" u="none" dirty="0"/>
              <a:t>2 employees out of 10 work almost 2h/week in difficult positions </a:t>
            </a:r>
            <a:r>
              <a:rPr lang="en" sz="2000" b="0" i="0" u="none" dirty="0"/>
              <a:t>(arms in the air, on the knees, twisting, squatting)</a:t>
            </a:r>
          </a:p>
          <a:p>
            <a:pPr algn="just" rtl="0">
              <a:defRPr/>
            </a:pPr>
            <a:r>
              <a:rPr lang="en" sz="2500" b="0" i="0" u="none" dirty="0"/>
              <a:t>5 employees out of 10 experience at least one heavy postural or joint constraint</a:t>
            </a:r>
          </a:p>
          <a:p>
            <a:pPr marL="0" indent="0" algn="just" rtl="0">
              <a:buNone/>
              <a:defRPr/>
            </a:pPr>
            <a:endParaRPr lang="en" sz="2500" dirty="0"/>
          </a:p>
          <a:p>
            <a:pPr algn="ctr">
              <a:buFont typeface="Wingdings" pitchFamily="2" charset="2"/>
              <a:buChar char="Ø"/>
              <a:defRPr/>
            </a:pPr>
            <a:r>
              <a:rPr lang="en" b="1" i="0" u="none" dirty="0">
                <a:solidFill>
                  <a:srgbClr val="C00000"/>
                </a:solidFill>
              </a:rPr>
              <a:t>40% of </a:t>
            </a:r>
            <a:r>
              <a:rPr lang="en" b="1" dirty="0">
                <a:solidFill>
                  <a:srgbClr val="C00000"/>
                </a:solidFill>
              </a:rPr>
              <a:t>musculoskeletal </a:t>
            </a:r>
            <a:r>
              <a:rPr lang="en" b="1" dirty="0" smtClean="0">
                <a:solidFill>
                  <a:srgbClr val="C00000"/>
                </a:solidFill>
              </a:rPr>
              <a:t>disorders </a:t>
            </a:r>
            <a:r>
              <a:rPr lang="en" b="1" i="0" u="none" dirty="0" smtClean="0">
                <a:solidFill>
                  <a:srgbClr val="C00000"/>
                </a:solidFill>
              </a:rPr>
              <a:t>leave </a:t>
            </a:r>
            <a:r>
              <a:rPr lang="en" b="1" i="0" u="none" dirty="0">
                <a:solidFill>
                  <a:srgbClr val="C00000"/>
                </a:solidFill>
              </a:rPr>
              <a:t>after </a:t>
            </a:r>
            <a:r>
              <a:rPr lang="en" b="1" i="0" u="none" dirty="0" smtClean="0">
                <a:solidFill>
                  <a:srgbClr val="C00000"/>
                </a:solidFill>
              </a:rPr>
              <a:t>effects (</a:t>
            </a:r>
            <a:r>
              <a:rPr lang="en" b="1" i="0" u="none" dirty="0">
                <a:solidFill>
                  <a:srgbClr val="C00000"/>
                </a:solidFill>
              </a:rPr>
              <a:t>permanent</a:t>
            </a:r>
            <a:r>
              <a:rPr lang="en" b="1" i="0" u="none" dirty="0">
                <a:solidFill>
                  <a:srgbClr val="FF6600"/>
                </a:solidFill>
              </a:rPr>
              <a:t> or</a:t>
            </a:r>
            <a:r>
              <a:rPr lang="en" b="1" i="0" u="none" dirty="0">
                <a:solidFill>
                  <a:srgbClr val="C00000"/>
                </a:solidFill>
              </a:rPr>
              <a:t> partial disability)</a:t>
            </a:r>
          </a:p>
          <a:p>
            <a:pPr marL="0" indent="0" algn="just" rtl="0">
              <a:buFontTx/>
              <a:buNone/>
              <a:defRPr/>
            </a:pPr>
            <a:endParaRPr lang="en" dirty="0" smtClean="0"/>
          </a:p>
          <a:p>
            <a:pPr lvl="1" algn="just" rtl="0">
              <a:defRPr/>
            </a:pPr>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560512" y="188640"/>
            <a:ext cx="7056784" cy="1143000"/>
          </a:xfrm>
        </p:spPr>
        <p:txBody>
          <a:bodyPr/>
          <a:lstStyle/>
          <a:p>
            <a:pPr eaLnBrk="1" hangingPunct="1"/>
            <a:r>
              <a:rPr lang="en" sz="3400" b="0" i="0" u="none" dirty="0"/>
              <a:t>Multiple factors of the onset of </a:t>
            </a:r>
            <a:r>
              <a:rPr lang="en" sz="3400" dirty="0"/>
              <a:t>musculoskeletal </a:t>
            </a:r>
            <a:r>
              <a:rPr lang="en" sz="3400" dirty="0" smtClean="0"/>
              <a:t>disorders</a:t>
            </a:r>
            <a:endParaRPr lang="en" sz="3400" b="0" i="0" u="none" dirty="0"/>
          </a:p>
        </p:txBody>
      </p:sp>
      <p:sp>
        <p:nvSpPr>
          <p:cNvPr id="17411" name="Espace réservé de la date 3"/>
          <p:cNvSpPr>
            <a:spLocks noGrp="1"/>
          </p:cNvSpPr>
          <p:nvPr>
            <p:ph type="dt" sz="quarter" idx="10"/>
          </p:nvPr>
        </p:nvSpPr>
        <p:spPr>
          <a:noFill/>
        </p:spPr>
        <p:txBody>
          <a:bodyPr/>
          <a:lstStyle/>
          <a:p>
            <a:pPr algn="l" rtl="0"/>
            <a:fld id="{135D7A63-63E2-4AF2-BBDA-9814FB91EF80}"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7412" name="Espace réservé du numéro de diapositive 4"/>
          <p:cNvSpPr>
            <a:spLocks noGrp="1"/>
          </p:cNvSpPr>
          <p:nvPr>
            <p:ph type="sldNum" sz="quarter" idx="11"/>
          </p:nvPr>
        </p:nvSpPr>
        <p:spPr>
          <a:noFill/>
        </p:spPr>
        <p:txBody>
          <a:bodyPr/>
          <a:lstStyle/>
          <a:p>
            <a:pPr algn="l" rtl="0"/>
            <a:fld id="{2173CE18-3C41-474A-ADF0-EFAF0E746C95}" type="slidenum">
              <a:rPr>
                <a:latin typeface="Arial" charset="0"/>
                <a:ea typeface="ＭＳ Ｐゴシック" pitchFamily="34" charset="-128"/>
              </a:rPr>
              <a:pPr/>
              <a:t>5</a:t>
            </a:fld>
            <a:endParaRPr lang="en" smtClean="0">
              <a:latin typeface="Trebuchet MS" pitchFamily="34" charset="0"/>
              <a:ea typeface="ＭＳ Ｐゴシック" pitchFamily="34" charset="-128"/>
            </a:endParaRPr>
          </a:p>
        </p:txBody>
      </p:sp>
      <p:sp>
        <p:nvSpPr>
          <p:cNvPr id="17413" name="ZoneTexte 8"/>
          <p:cNvSpPr txBox="1">
            <a:spLocks noChangeArrowheads="1"/>
          </p:cNvSpPr>
          <p:nvPr/>
        </p:nvSpPr>
        <p:spPr bwMode="auto">
          <a:xfrm>
            <a:off x="1856656" y="5005625"/>
            <a:ext cx="6516663" cy="1015663"/>
          </a:xfrm>
          <a:prstGeom prst="rect">
            <a:avLst/>
          </a:prstGeom>
          <a:noFill/>
          <a:ln w="9525">
            <a:noFill/>
            <a:miter lim="800000"/>
            <a:headEnd/>
            <a:tailEnd/>
          </a:ln>
        </p:spPr>
        <p:txBody>
          <a:bodyPr wrap="square">
            <a:spAutoFit/>
          </a:bodyPr>
          <a:lstStyle/>
          <a:p>
            <a:pPr algn="ctr"/>
            <a:r>
              <a:rPr lang="en" sz="3000" b="1" i="0" u="none" dirty="0">
                <a:solidFill>
                  <a:srgbClr val="C00000"/>
                </a:solidFill>
              </a:rPr>
              <a:t>Probability of the onset of </a:t>
            </a:r>
            <a:r>
              <a:rPr lang="en" sz="3000" b="1" dirty="0">
                <a:solidFill>
                  <a:srgbClr val="C00000"/>
                </a:solidFill>
              </a:rPr>
              <a:t>musculoskeletal disorders</a:t>
            </a:r>
            <a:endParaRPr lang="en" sz="3000" b="1" i="0" u="none" dirty="0">
              <a:solidFill>
                <a:srgbClr val="C00000"/>
              </a:solidFill>
            </a:endParaRPr>
          </a:p>
        </p:txBody>
      </p:sp>
      <p:sp>
        <p:nvSpPr>
          <p:cNvPr id="17414" name="Ellipse 9"/>
          <p:cNvSpPr>
            <a:spLocks noChangeArrowheads="1"/>
          </p:cNvSpPr>
          <p:nvPr/>
        </p:nvSpPr>
        <p:spPr bwMode="auto">
          <a:xfrm>
            <a:off x="6969224" y="1932657"/>
            <a:ext cx="2808190" cy="1296988"/>
          </a:xfrm>
          <a:prstGeom prst="ellipse">
            <a:avLst/>
          </a:prstGeom>
          <a:solidFill>
            <a:schemeClr val="accent1"/>
          </a:solidFill>
          <a:ln w="9525" algn="ctr">
            <a:solidFill>
              <a:schemeClr val="tx1"/>
            </a:solidFill>
            <a:round/>
            <a:headEnd/>
            <a:tailEnd/>
          </a:ln>
        </p:spPr>
        <p:txBody>
          <a:bodyPr/>
          <a:lstStyle/>
          <a:p>
            <a:pPr algn="ctr" rtl="0" eaLnBrk="0" hangingPunct="0"/>
            <a:r>
              <a:rPr lang="en" sz="1800" b="1" i="0" u="none">
                <a:solidFill>
                  <a:schemeClr val="bg1"/>
                </a:solidFill>
              </a:rPr>
              <a:t>Psychological and social factors</a:t>
            </a:r>
          </a:p>
          <a:p>
            <a:pPr algn="l" rtl="0" eaLnBrk="0" hangingPunct="0"/>
            <a:endParaRPr lang="en" sz="1900" dirty="0"/>
          </a:p>
        </p:txBody>
      </p:sp>
      <p:sp>
        <p:nvSpPr>
          <p:cNvPr id="17415" name="Ellipse 10"/>
          <p:cNvSpPr>
            <a:spLocks noChangeArrowheads="1"/>
          </p:cNvSpPr>
          <p:nvPr/>
        </p:nvSpPr>
        <p:spPr bwMode="auto">
          <a:xfrm>
            <a:off x="3584848" y="1961232"/>
            <a:ext cx="2808312" cy="1295400"/>
          </a:xfrm>
          <a:prstGeom prst="ellipse">
            <a:avLst/>
          </a:prstGeom>
          <a:solidFill>
            <a:schemeClr val="accent1"/>
          </a:solidFill>
          <a:ln w="9525" algn="ctr">
            <a:solidFill>
              <a:schemeClr val="tx1"/>
            </a:solidFill>
            <a:round/>
            <a:headEnd/>
            <a:tailEnd/>
          </a:ln>
        </p:spPr>
        <p:txBody>
          <a:bodyPr/>
          <a:lstStyle/>
          <a:p>
            <a:pPr algn="ctr" rtl="0"/>
            <a:endParaRPr lang="en" sz="400" b="1" dirty="0">
              <a:solidFill>
                <a:schemeClr val="bg1"/>
              </a:solidFill>
            </a:endParaRPr>
          </a:p>
          <a:p>
            <a:pPr algn="ctr" rtl="0"/>
            <a:r>
              <a:rPr lang="en" sz="1800" b="1" i="0" u="none" dirty="0">
                <a:solidFill>
                  <a:schemeClr val="bg1"/>
                </a:solidFill>
              </a:rPr>
              <a:t>Individual characteristics</a:t>
            </a:r>
          </a:p>
        </p:txBody>
      </p:sp>
      <p:sp>
        <p:nvSpPr>
          <p:cNvPr id="17416" name="Ellipse 11"/>
          <p:cNvSpPr>
            <a:spLocks noChangeArrowheads="1"/>
          </p:cNvSpPr>
          <p:nvPr/>
        </p:nvSpPr>
        <p:spPr bwMode="auto">
          <a:xfrm>
            <a:off x="128464" y="1932657"/>
            <a:ext cx="2880320" cy="1296988"/>
          </a:xfrm>
          <a:prstGeom prst="ellipse">
            <a:avLst/>
          </a:prstGeom>
          <a:solidFill>
            <a:schemeClr val="accent1"/>
          </a:solidFill>
          <a:ln w="9525" algn="ctr">
            <a:solidFill>
              <a:schemeClr val="tx1"/>
            </a:solidFill>
            <a:round/>
            <a:headEnd/>
            <a:tailEnd/>
          </a:ln>
        </p:spPr>
        <p:txBody>
          <a:bodyPr/>
          <a:lstStyle/>
          <a:p>
            <a:pPr algn="ctr" rtl="0"/>
            <a:endParaRPr lang="en" sz="800" b="1" i="0" u="none" dirty="0" smtClean="0">
              <a:solidFill>
                <a:schemeClr val="bg1"/>
              </a:solidFill>
            </a:endParaRPr>
          </a:p>
          <a:p>
            <a:pPr algn="ctr" rtl="0"/>
            <a:r>
              <a:rPr lang="en" sz="1800" b="1" i="0" u="none" dirty="0" smtClean="0">
                <a:solidFill>
                  <a:schemeClr val="bg1"/>
                </a:solidFill>
              </a:rPr>
              <a:t>Musculoskeletal </a:t>
            </a:r>
            <a:r>
              <a:rPr lang="en" sz="1800" b="1" i="0" u="none" dirty="0">
                <a:solidFill>
                  <a:schemeClr val="bg1"/>
                </a:solidFill>
              </a:rPr>
              <a:t>load</a:t>
            </a:r>
          </a:p>
          <a:p>
            <a:endParaRPr lang="en" sz="1900" b="1" dirty="0"/>
          </a:p>
        </p:txBody>
      </p:sp>
      <p:sp>
        <p:nvSpPr>
          <p:cNvPr id="17417" name="Accolade fermante 15"/>
          <p:cNvSpPr>
            <a:spLocks/>
          </p:cNvSpPr>
          <p:nvPr/>
        </p:nvSpPr>
        <p:spPr bwMode="auto">
          <a:xfrm rot="5400000">
            <a:off x="4087813" y="-850231"/>
            <a:ext cx="1658938" cy="9720263"/>
          </a:xfrm>
          <a:prstGeom prst="rightBrace">
            <a:avLst>
              <a:gd name="adj1" fmla="val 87944"/>
              <a:gd name="adj2" fmla="val 50000"/>
            </a:avLst>
          </a:prstGeom>
          <a:noFill/>
          <a:ln w="31750" algn="ctr">
            <a:solidFill>
              <a:schemeClr val="tx1"/>
            </a:solidFill>
            <a:round/>
            <a:headEnd/>
            <a:tailEnd/>
          </a:ln>
        </p:spPr>
        <p:txBody>
          <a:bodyPr/>
          <a:lstStyle/>
          <a:p>
            <a:pPr algn="l" rtl="0" eaLnBrk="0" hangingPunct="0"/>
            <a:endParaRPr lang="en"/>
          </a:p>
        </p:txBody>
      </p:sp>
      <p:sp>
        <p:nvSpPr>
          <p:cNvPr id="17418" name="ZoneTexte 18"/>
          <p:cNvSpPr txBox="1">
            <a:spLocks noChangeArrowheads="1"/>
          </p:cNvSpPr>
          <p:nvPr/>
        </p:nvSpPr>
        <p:spPr bwMode="auto">
          <a:xfrm>
            <a:off x="2864768" y="2319263"/>
            <a:ext cx="905396" cy="338554"/>
          </a:xfrm>
          <a:prstGeom prst="rect">
            <a:avLst/>
          </a:prstGeom>
          <a:noFill/>
          <a:ln w="9525">
            <a:noFill/>
            <a:miter lim="800000"/>
            <a:headEnd/>
            <a:tailEnd/>
          </a:ln>
        </p:spPr>
        <p:txBody>
          <a:bodyPr wrap="square">
            <a:spAutoFit/>
          </a:bodyPr>
          <a:lstStyle/>
          <a:p>
            <a:pPr algn="ctr" rtl="0"/>
            <a:r>
              <a:rPr lang="en" sz="1600" b="0" i="0" u="none" dirty="0">
                <a:solidFill>
                  <a:srgbClr val="002060"/>
                </a:solidFill>
              </a:rPr>
              <a:t>and/or</a:t>
            </a:r>
            <a:endParaRPr lang="en" sz="1600" dirty="0">
              <a:solidFill>
                <a:srgbClr val="002060"/>
              </a:solidFill>
            </a:endParaRPr>
          </a:p>
        </p:txBody>
      </p:sp>
      <p:sp>
        <p:nvSpPr>
          <p:cNvPr id="12" name="ZoneTexte 18"/>
          <p:cNvSpPr txBox="1">
            <a:spLocks noChangeArrowheads="1"/>
          </p:cNvSpPr>
          <p:nvPr/>
        </p:nvSpPr>
        <p:spPr bwMode="auto">
          <a:xfrm>
            <a:off x="6249144" y="2309971"/>
            <a:ext cx="905396" cy="338554"/>
          </a:xfrm>
          <a:prstGeom prst="rect">
            <a:avLst/>
          </a:prstGeom>
          <a:noFill/>
          <a:ln w="9525">
            <a:noFill/>
            <a:miter lim="800000"/>
            <a:headEnd/>
            <a:tailEnd/>
          </a:ln>
        </p:spPr>
        <p:txBody>
          <a:bodyPr wrap="square">
            <a:spAutoFit/>
          </a:bodyPr>
          <a:lstStyle/>
          <a:p>
            <a:pPr algn="ctr" rtl="0"/>
            <a:r>
              <a:rPr lang="en" sz="1600" b="0" i="0" u="none" dirty="0">
                <a:solidFill>
                  <a:srgbClr val="002060"/>
                </a:solidFill>
              </a:rPr>
              <a:t>and/or</a:t>
            </a:r>
            <a:endParaRPr lang="en" sz="1600"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560512" y="188640"/>
            <a:ext cx="6343650" cy="1143000"/>
          </a:xfrm>
        </p:spPr>
        <p:txBody>
          <a:bodyPr/>
          <a:lstStyle/>
          <a:p>
            <a:pPr eaLnBrk="1" hangingPunct="1"/>
            <a:r>
              <a:rPr lang="en" sz="3400" b="0" i="0" u="none" dirty="0"/>
              <a:t>Trigger of </a:t>
            </a:r>
            <a:r>
              <a:rPr lang="en" sz="3400" dirty="0"/>
              <a:t>musculoskeletal </a:t>
            </a:r>
            <a:r>
              <a:rPr lang="en" sz="3400" dirty="0" smtClean="0"/>
              <a:t>disorders </a:t>
            </a:r>
            <a:r>
              <a:rPr lang="en" sz="3400" b="0" i="0" u="none" dirty="0"/>
              <a:t>(1)</a:t>
            </a:r>
          </a:p>
        </p:txBody>
      </p:sp>
      <p:sp>
        <p:nvSpPr>
          <p:cNvPr id="18435" name="Espace réservé du contenu 2"/>
          <p:cNvSpPr>
            <a:spLocks noGrp="1"/>
          </p:cNvSpPr>
          <p:nvPr>
            <p:ph idx="1"/>
          </p:nvPr>
        </p:nvSpPr>
        <p:spPr>
          <a:xfrm>
            <a:off x="704528" y="1340768"/>
            <a:ext cx="8420100" cy="4114800"/>
          </a:xfrm>
        </p:spPr>
        <p:txBody>
          <a:bodyPr/>
          <a:lstStyle/>
          <a:p>
            <a:pPr marL="0" indent="0" algn="l" rtl="0" eaLnBrk="1" hangingPunct="1">
              <a:buNone/>
            </a:pPr>
            <a:r>
              <a:rPr lang="en" b="0" i="0" u="none" dirty="0"/>
              <a:t>Job position and environment</a:t>
            </a:r>
          </a:p>
          <a:p>
            <a:pPr lvl="1" algn="l" rtl="0" eaLnBrk="1" hangingPunct="1"/>
            <a:r>
              <a:rPr lang="en" b="0" i="0" u="none" dirty="0"/>
              <a:t>Repetition of the same movements</a:t>
            </a:r>
          </a:p>
          <a:p>
            <a:pPr lvl="1" algn="l" rtl="0" eaLnBrk="1" hangingPunct="1"/>
            <a:r>
              <a:rPr lang="en" b="0" i="0" u="none" dirty="0"/>
              <a:t>Work that does not involve much movement/standing at station for long periods</a:t>
            </a:r>
          </a:p>
          <a:p>
            <a:pPr lvl="1" algn="l" rtl="0" eaLnBrk="1" hangingPunct="1"/>
            <a:r>
              <a:rPr lang="en" b="0" i="0" u="none" dirty="0"/>
              <a:t>Handling of heavy loads</a:t>
            </a:r>
          </a:p>
          <a:p>
            <a:pPr lvl="1" algn="l" rtl="0" eaLnBrk="1" hangingPunct="1"/>
            <a:r>
              <a:rPr lang="en" b="0" i="0" u="none" dirty="0"/>
              <a:t>Exposure to vibrations</a:t>
            </a:r>
          </a:p>
          <a:p>
            <a:pPr lvl="1" algn="l" rtl="0" eaLnBrk="1" hangingPunct="1"/>
            <a:r>
              <a:rPr lang="en" b="0" i="0" u="none" dirty="0"/>
              <a:t>Work in the cold/draught</a:t>
            </a:r>
          </a:p>
          <a:p>
            <a:pPr lvl="1" algn="l" rtl="0" eaLnBrk="1" hangingPunct="1"/>
            <a:r>
              <a:rPr lang="en" b="0" i="0" u="none" dirty="0"/>
              <a:t>Postural constraints</a:t>
            </a:r>
          </a:p>
          <a:p>
            <a:pPr lvl="2" algn="l" rtl="0" eaLnBrk="1" hangingPunct="1"/>
            <a:r>
              <a:rPr lang="en" b="0" i="0" u="none" dirty="0"/>
              <a:t>Stretched arms</a:t>
            </a:r>
          </a:p>
          <a:p>
            <a:pPr lvl="2" algn="l" rtl="0" eaLnBrk="1" hangingPunct="1"/>
            <a:r>
              <a:rPr lang="en" b="0" i="0" u="none" dirty="0"/>
              <a:t>Squatting</a:t>
            </a:r>
          </a:p>
          <a:p>
            <a:pPr lvl="2" algn="l" rtl="0" eaLnBrk="1" hangingPunct="1"/>
            <a:r>
              <a:rPr lang="en" b="0" i="0" u="none" dirty="0"/>
              <a:t>On the knees</a:t>
            </a:r>
            <a:endParaRPr lang="en" dirty="0" smtClean="0"/>
          </a:p>
          <a:p>
            <a:pPr lvl="2" algn="l" rtl="0" eaLnBrk="1" hangingPunct="1"/>
            <a:r>
              <a:rPr lang="en" b="0" i="0" u="none" dirty="0"/>
              <a:t>Bent over, twisted torso</a:t>
            </a:r>
            <a:endParaRPr lang="en" dirty="0" smtClean="0"/>
          </a:p>
          <a:p>
            <a:pPr lvl="1" algn="l" rtl="0" eaLnBrk="1" hangingPunct="1"/>
            <a:endParaRPr lang="en" dirty="0" smtClean="0"/>
          </a:p>
        </p:txBody>
      </p:sp>
      <p:sp>
        <p:nvSpPr>
          <p:cNvPr id="18436" name="Espace réservé de la date 3"/>
          <p:cNvSpPr>
            <a:spLocks noGrp="1"/>
          </p:cNvSpPr>
          <p:nvPr>
            <p:ph type="dt" sz="quarter" idx="10"/>
          </p:nvPr>
        </p:nvSpPr>
        <p:spPr>
          <a:noFill/>
        </p:spPr>
        <p:txBody>
          <a:bodyPr/>
          <a:lstStyle/>
          <a:p>
            <a:pPr algn="l" rtl="0"/>
            <a:fld id="{301B01C0-C3F7-4FA6-B1B9-E3AEF599792A}"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8437" name="Espace réservé du numéro de diapositive 4"/>
          <p:cNvSpPr>
            <a:spLocks noGrp="1"/>
          </p:cNvSpPr>
          <p:nvPr>
            <p:ph type="sldNum" sz="quarter" idx="11"/>
          </p:nvPr>
        </p:nvSpPr>
        <p:spPr>
          <a:noFill/>
        </p:spPr>
        <p:txBody>
          <a:bodyPr/>
          <a:lstStyle/>
          <a:p>
            <a:pPr algn="l" rtl="0"/>
            <a:fld id="{922EC0D8-4F7C-49F4-896A-9B867DD97315}" type="slidenum">
              <a:rPr>
                <a:latin typeface="Arial" charset="0"/>
                <a:ea typeface="ＭＳ Ｐゴシック" pitchFamily="34" charset="-128"/>
              </a:rPr>
              <a:pPr/>
              <a:t>6</a:t>
            </a:fld>
            <a:endParaRPr lang="en" smtClean="0">
              <a:latin typeface="Trebuchet MS" pitchFamily="34" charset="0"/>
              <a:ea typeface="ＭＳ Ｐゴシック" pitchFamily="34"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248" y="3087115"/>
            <a:ext cx="2167880" cy="322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560512" y="188640"/>
            <a:ext cx="6343650" cy="1143000"/>
          </a:xfrm>
        </p:spPr>
        <p:txBody>
          <a:bodyPr/>
          <a:lstStyle/>
          <a:p>
            <a:pPr eaLnBrk="1" hangingPunct="1"/>
            <a:r>
              <a:rPr lang="en" sz="3400" b="0" i="0" u="none" dirty="0"/>
              <a:t>Trigger of </a:t>
            </a:r>
            <a:r>
              <a:rPr lang="en" sz="3400" dirty="0"/>
              <a:t>musculoskeletal disorders</a:t>
            </a:r>
            <a:r>
              <a:rPr lang="en" sz="3400" b="0" i="0" u="none" dirty="0" smtClean="0"/>
              <a:t> </a:t>
            </a:r>
            <a:r>
              <a:rPr lang="en" sz="3400" b="0" i="0" u="none" dirty="0"/>
              <a:t>(2)</a:t>
            </a:r>
          </a:p>
        </p:txBody>
      </p:sp>
      <p:sp>
        <p:nvSpPr>
          <p:cNvPr id="3" name="Espace réservé du contenu 2"/>
          <p:cNvSpPr>
            <a:spLocks noGrp="1"/>
          </p:cNvSpPr>
          <p:nvPr>
            <p:ph idx="1"/>
          </p:nvPr>
        </p:nvSpPr>
        <p:spPr>
          <a:xfrm>
            <a:off x="704528" y="1510680"/>
            <a:ext cx="5443446" cy="4412704"/>
          </a:xfrm>
        </p:spPr>
        <p:txBody>
          <a:bodyPr/>
          <a:lstStyle/>
          <a:p>
            <a:pPr marL="0" indent="0" algn="l" rtl="0" eaLnBrk="1" hangingPunct="1">
              <a:buNone/>
              <a:defRPr/>
            </a:pPr>
            <a:r>
              <a:rPr lang="en" b="0" i="0" u="none"/>
              <a:t>Organisation of work</a:t>
            </a:r>
          </a:p>
          <a:p>
            <a:pPr marL="0" indent="0" algn="l" rtl="0" eaLnBrk="1" hangingPunct="1">
              <a:buNone/>
              <a:defRPr/>
            </a:pPr>
            <a:endParaRPr lang="en" dirty="0" smtClean="0"/>
          </a:p>
          <a:p>
            <a:pPr lvl="1" algn="l" rtl="0" eaLnBrk="1" hangingPunct="1">
              <a:defRPr/>
            </a:pPr>
            <a:r>
              <a:rPr lang="en" b="0" i="0" u="none"/>
              <a:t>Extremely short deadlines</a:t>
            </a:r>
          </a:p>
          <a:p>
            <a:pPr lvl="1" algn="l" rtl="0" eaLnBrk="1" hangingPunct="1">
              <a:defRPr/>
            </a:pPr>
            <a:endParaRPr lang="en" dirty="0" smtClean="0"/>
          </a:p>
          <a:p>
            <a:pPr lvl="1" algn="l" rtl="0" eaLnBrk="1" hangingPunct="1">
              <a:defRPr/>
            </a:pPr>
            <a:r>
              <a:rPr lang="en" b="0" i="0" u="none"/>
              <a:t>Heavy work load</a:t>
            </a:r>
          </a:p>
          <a:p>
            <a:pPr lvl="1" algn="l" rtl="0" eaLnBrk="1" hangingPunct="1">
              <a:defRPr/>
            </a:pPr>
            <a:endParaRPr lang="en" dirty="0" smtClean="0"/>
          </a:p>
          <a:p>
            <a:pPr lvl="1" algn="l" rtl="0" eaLnBrk="1" hangingPunct="1">
              <a:defRPr/>
            </a:pPr>
            <a:r>
              <a:rPr lang="en" b="0" i="0" u="none"/>
              <a:t>Monotonous work</a:t>
            </a:r>
          </a:p>
          <a:p>
            <a:pPr lvl="1" algn="l" rtl="0" eaLnBrk="1" hangingPunct="1">
              <a:defRPr/>
            </a:pPr>
            <a:endParaRPr lang="en" dirty="0" smtClean="0"/>
          </a:p>
          <a:p>
            <a:pPr lvl="1" algn="l" rtl="0" eaLnBrk="1" hangingPunct="1">
              <a:defRPr/>
            </a:pPr>
            <a:r>
              <a:rPr lang="en" b="0" i="0" u="none"/>
              <a:t>Imposed pace</a:t>
            </a:r>
          </a:p>
          <a:p>
            <a:pPr lvl="1" algn="l" rtl="0" eaLnBrk="1" hangingPunct="1">
              <a:buNone/>
              <a:defRPr/>
            </a:pPr>
            <a:endParaRPr lang="en" dirty="0"/>
          </a:p>
        </p:txBody>
      </p:sp>
      <p:sp>
        <p:nvSpPr>
          <p:cNvPr id="19460" name="Espace réservé de la date 3"/>
          <p:cNvSpPr>
            <a:spLocks noGrp="1"/>
          </p:cNvSpPr>
          <p:nvPr>
            <p:ph type="dt" sz="quarter" idx="10"/>
          </p:nvPr>
        </p:nvSpPr>
        <p:spPr>
          <a:noFill/>
        </p:spPr>
        <p:txBody>
          <a:bodyPr/>
          <a:lstStyle/>
          <a:p>
            <a:pPr algn="l" rtl="0"/>
            <a:fld id="{E2C96B8A-FB0B-4AE6-B8A7-B1AF9830FE15}"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19461" name="Espace réservé du numéro de diapositive 4"/>
          <p:cNvSpPr>
            <a:spLocks noGrp="1"/>
          </p:cNvSpPr>
          <p:nvPr>
            <p:ph type="sldNum" sz="quarter" idx="11"/>
          </p:nvPr>
        </p:nvSpPr>
        <p:spPr>
          <a:noFill/>
        </p:spPr>
        <p:txBody>
          <a:bodyPr/>
          <a:lstStyle/>
          <a:p>
            <a:pPr algn="l" rtl="0"/>
            <a:fld id="{49758761-CC58-421A-BB59-EB8234E63D7A}" type="slidenum">
              <a:rPr>
                <a:latin typeface="Arial" charset="0"/>
                <a:ea typeface="ＭＳ Ｐゴシック" pitchFamily="34" charset="-128"/>
              </a:rPr>
              <a:pPr/>
              <a:t>7</a:t>
            </a:fld>
            <a:endParaRPr lang="en" smtClean="0">
              <a:latin typeface="Trebuchet MS" pitchFamily="34" charset="0"/>
              <a:ea typeface="ＭＳ Ｐゴシック" pitchFamily="34" charset="-128"/>
            </a:endParaRPr>
          </a:p>
        </p:txBody>
      </p:sp>
      <p:pic>
        <p:nvPicPr>
          <p:cNvPr id="19462" name="Image 5" descr="Adobe Acrobat Professional - [ed6094[1].pdf]"/>
          <p:cNvPicPr>
            <a:picLocks noChangeAspect="1"/>
          </p:cNvPicPr>
          <p:nvPr/>
        </p:nvPicPr>
        <p:blipFill>
          <a:blip r:embed="rId3" cstate="print"/>
          <a:srcRect l="30399" t="34183" r="32680" b="25623"/>
          <a:stretch>
            <a:fillRect/>
          </a:stretch>
        </p:blipFill>
        <p:spPr bwMode="auto">
          <a:xfrm>
            <a:off x="5673080" y="2996952"/>
            <a:ext cx="3686175" cy="29368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560512" y="260648"/>
            <a:ext cx="6343650" cy="1143000"/>
          </a:xfrm>
        </p:spPr>
        <p:txBody>
          <a:bodyPr/>
          <a:lstStyle/>
          <a:p>
            <a:pPr eaLnBrk="1" hangingPunct="1"/>
            <a:r>
              <a:rPr lang="en" sz="3400" b="0" i="0" u="none" dirty="0"/>
              <a:t>Trigger of </a:t>
            </a:r>
            <a:r>
              <a:rPr lang="en" sz="3400" dirty="0"/>
              <a:t>musculoskeletal </a:t>
            </a:r>
            <a:r>
              <a:rPr lang="en" sz="3400" dirty="0" smtClean="0"/>
              <a:t>disorders </a:t>
            </a:r>
            <a:r>
              <a:rPr lang="en" sz="3400" b="0" i="0" u="none" dirty="0" smtClean="0"/>
              <a:t>(3</a:t>
            </a:r>
            <a:r>
              <a:rPr lang="en" sz="3400" b="0" i="0" u="none" dirty="0"/>
              <a:t>)</a:t>
            </a:r>
          </a:p>
        </p:txBody>
      </p:sp>
      <p:sp>
        <p:nvSpPr>
          <p:cNvPr id="3" name="Espace réservé du contenu 2"/>
          <p:cNvSpPr>
            <a:spLocks noGrp="1"/>
          </p:cNvSpPr>
          <p:nvPr>
            <p:ph idx="1"/>
          </p:nvPr>
        </p:nvSpPr>
        <p:spPr>
          <a:xfrm>
            <a:off x="651892" y="1700808"/>
            <a:ext cx="8765604" cy="4114800"/>
          </a:xfrm>
        </p:spPr>
        <p:txBody>
          <a:bodyPr/>
          <a:lstStyle/>
          <a:p>
            <a:pPr marL="0" indent="0" algn="l" rtl="0" eaLnBrk="1" hangingPunct="1">
              <a:buNone/>
              <a:defRPr/>
            </a:pPr>
            <a:r>
              <a:rPr lang="en" b="0" i="0" u="none" dirty="0"/>
              <a:t>Psychological and social factors (social climate)</a:t>
            </a:r>
          </a:p>
          <a:p>
            <a:pPr marL="0" indent="0" algn="l" rtl="0" eaLnBrk="1" hangingPunct="1">
              <a:buNone/>
              <a:defRPr/>
            </a:pPr>
            <a:endParaRPr lang="en" dirty="0" smtClean="0"/>
          </a:p>
          <a:p>
            <a:pPr lvl="1" algn="l" rtl="0" eaLnBrk="1" hangingPunct="1">
              <a:defRPr/>
            </a:pPr>
            <a:r>
              <a:rPr lang="en" b="0" i="0" u="none" dirty="0"/>
              <a:t>Poor working relationship</a:t>
            </a:r>
          </a:p>
          <a:p>
            <a:pPr lvl="1" algn="l" rtl="0" eaLnBrk="1" hangingPunct="1">
              <a:defRPr/>
            </a:pPr>
            <a:endParaRPr lang="en" dirty="0" smtClean="0"/>
          </a:p>
          <a:p>
            <a:pPr lvl="1" algn="l" rtl="0" eaLnBrk="1" hangingPunct="1">
              <a:defRPr/>
            </a:pPr>
            <a:r>
              <a:rPr lang="en" b="0" i="0" u="none" dirty="0"/>
              <a:t>Lack of mutual support among colleagues</a:t>
            </a:r>
          </a:p>
          <a:p>
            <a:pPr lvl="1" algn="l" rtl="0" eaLnBrk="1" hangingPunct="1">
              <a:defRPr/>
            </a:pPr>
            <a:endParaRPr lang="en" dirty="0" smtClean="0"/>
          </a:p>
          <a:p>
            <a:pPr lvl="1" algn="l" rtl="0" eaLnBrk="1" hangingPunct="1">
              <a:defRPr/>
            </a:pPr>
            <a:r>
              <a:rPr lang="en" b="0" i="0" u="none" dirty="0"/>
              <a:t>Stressful situation</a:t>
            </a:r>
            <a:endParaRPr lang="en" dirty="0"/>
          </a:p>
        </p:txBody>
      </p:sp>
      <p:sp>
        <p:nvSpPr>
          <p:cNvPr id="20484" name="Espace réservé de la date 3"/>
          <p:cNvSpPr>
            <a:spLocks noGrp="1"/>
          </p:cNvSpPr>
          <p:nvPr>
            <p:ph type="dt" sz="quarter" idx="10"/>
          </p:nvPr>
        </p:nvSpPr>
        <p:spPr>
          <a:noFill/>
        </p:spPr>
        <p:txBody>
          <a:bodyPr/>
          <a:lstStyle/>
          <a:p>
            <a:pPr algn="l" rtl="0"/>
            <a:fld id="{DFA6B404-A869-46AB-A3AB-08E82AA0EB3F}"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0485" name="Espace réservé du numéro de diapositive 4"/>
          <p:cNvSpPr>
            <a:spLocks noGrp="1"/>
          </p:cNvSpPr>
          <p:nvPr>
            <p:ph type="sldNum" sz="quarter" idx="11"/>
          </p:nvPr>
        </p:nvSpPr>
        <p:spPr>
          <a:noFill/>
        </p:spPr>
        <p:txBody>
          <a:bodyPr/>
          <a:lstStyle/>
          <a:p>
            <a:pPr algn="l" rtl="0"/>
            <a:fld id="{33951806-C03A-465D-B763-1AF1185DA7C2}" type="slidenum">
              <a:rPr>
                <a:latin typeface="Arial" charset="0"/>
                <a:ea typeface="ＭＳ Ｐゴシック" pitchFamily="34" charset="-128"/>
              </a:rPr>
              <a:pPr/>
              <a:t>8</a:t>
            </a:fld>
            <a:endParaRPr lang="en" smtClean="0">
              <a:latin typeface="Trebuchet MS" pitchFamily="34" charset="0"/>
              <a:ea typeface="ＭＳ Ｐゴシック" pitchFamily="34" charset="-128"/>
            </a:endParaRPr>
          </a:p>
        </p:txBody>
      </p:sp>
      <p:pic>
        <p:nvPicPr>
          <p:cNvPr id="20486" name="Image 5" descr="Adobe Acrobat Professional - [ed6094[1].pdf]"/>
          <p:cNvPicPr>
            <a:picLocks noChangeAspect="1"/>
          </p:cNvPicPr>
          <p:nvPr/>
        </p:nvPicPr>
        <p:blipFill>
          <a:blip r:embed="rId3" cstate="print"/>
          <a:srcRect l="33102" t="42462" r="35863" b="11716"/>
          <a:stretch>
            <a:fillRect/>
          </a:stretch>
        </p:blipFill>
        <p:spPr bwMode="auto">
          <a:xfrm>
            <a:off x="5816600" y="4005263"/>
            <a:ext cx="3794125" cy="22272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560512" y="476672"/>
            <a:ext cx="6343650" cy="1143000"/>
          </a:xfrm>
        </p:spPr>
        <p:txBody>
          <a:bodyPr/>
          <a:lstStyle/>
          <a:p>
            <a:pPr algn="l" rtl="0" eaLnBrk="1" hangingPunct="1"/>
            <a:r>
              <a:rPr lang="en" sz="3400" b="0" i="0" u="none"/>
              <a:t>Ideas received on prevention</a:t>
            </a:r>
          </a:p>
        </p:txBody>
      </p:sp>
      <p:sp>
        <p:nvSpPr>
          <p:cNvPr id="21507" name="Espace réservé du contenu 2"/>
          <p:cNvSpPr>
            <a:spLocks noGrp="1"/>
          </p:cNvSpPr>
          <p:nvPr>
            <p:ph idx="1"/>
          </p:nvPr>
        </p:nvSpPr>
        <p:spPr>
          <a:xfrm>
            <a:off x="559742" y="2040632"/>
            <a:ext cx="7417594" cy="3836640"/>
          </a:xfrm>
        </p:spPr>
        <p:txBody>
          <a:bodyPr/>
          <a:lstStyle/>
          <a:p>
            <a:pPr algn="l" rtl="0" eaLnBrk="1" hangingPunct="1"/>
            <a:r>
              <a:rPr lang="en" sz="2400" b="0" i="0" u="none" dirty="0"/>
              <a:t>Working seated, </a:t>
            </a:r>
            <a:r>
              <a:rPr lang="en" sz="2400" b="0" i="0" u="none" dirty="0" smtClean="0"/>
              <a:t>it is </a:t>
            </a:r>
            <a:r>
              <a:rPr lang="en" sz="2400" b="0" i="0" u="none" dirty="0"/>
              <a:t>better to work standing!</a:t>
            </a:r>
          </a:p>
          <a:p>
            <a:pPr marL="0" indent="0" algn="l" rtl="0" eaLnBrk="1" hangingPunct="1">
              <a:buNone/>
            </a:pPr>
            <a:endParaRPr lang="en" sz="2400" dirty="0" smtClean="0"/>
          </a:p>
          <a:p>
            <a:pPr eaLnBrk="1" hangingPunct="1"/>
            <a:r>
              <a:rPr lang="en" sz="2400" b="0" i="0" u="none" dirty="0"/>
              <a:t>To reduce the risk of </a:t>
            </a:r>
            <a:r>
              <a:rPr lang="en" sz="2400" dirty="0">
                <a:ea typeface="ＭＳ Ｐゴシック" pitchFamily="-96" charset="-128"/>
              </a:rPr>
              <a:t>m</a:t>
            </a:r>
            <a:r>
              <a:rPr lang="en" sz="2400" dirty="0"/>
              <a:t>usculoskeletal disorders</a:t>
            </a:r>
            <a:r>
              <a:rPr lang="en" sz="2400" b="0" i="0" u="none" dirty="0" smtClean="0"/>
              <a:t>, </a:t>
            </a:r>
            <a:r>
              <a:rPr lang="en" sz="2400" b="0" i="0" u="none" dirty="0"/>
              <a:t>it is necessary to keep changing positions and staying </a:t>
            </a:r>
            <a:r>
              <a:rPr lang="en" sz="2400" b="0" i="0" u="none" dirty="0" smtClean="0"/>
              <a:t>flexible!</a:t>
            </a:r>
            <a:endParaRPr lang="en" sz="2400" b="0" i="0" u="none" dirty="0"/>
          </a:p>
          <a:p>
            <a:pPr marL="0" indent="0" algn="just" rtl="0" eaLnBrk="1" hangingPunct="1">
              <a:buNone/>
            </a:pPr>
            <a:endParaRPr lang="en" sz="2400" dirty="0" smtClean="0"/>
          </a:p>
          <a:p>
            <a:pPr algn="l" rtl="0" eaLnBrk="1" hangingPunct="1"/>
            <a:r>
              <a:rPr lang="en" sz="2400" b="0" i="0" u="none" dirty="0" smtClean="0"/>
              <a:t>It is </a:t>
            </a:r>
            <a:r>
              <a:rPr lang="en" sz="2400" b="0" i="0" u="none" dirty="0"/>
              <a:t>better to assign difficult positions to young people. </a:t>
            </a:r>
            <a:r>
              <a:rPr lang="en" sz="2400" b="0" i="0" u="none" dirty="0" smtClean="0"/>
              <a:t>They are </a:t>
            </a:r>
            <a:r>
              <a:rPr lang="en" sz="2400" b="0" i="0" u="none" dirty="0"/>
              <a:t>more resilient!</a:t>
            </a:r>
            <a:endParaRPr lang="en" sz="2400" dirty="0" smtClean="0"/>
          </a:p>
          <a:p>
            <a:pPr algn="just" rtl="0" eaLnBrk="1" hangingPunct="1"/>
            <a:endParaRPr lang="en" sz="1200" dirty="0" smtClean="0"/>
          </a:p>
          <a:p>
            <a:pPr algn="just" rtl="0" eaLnBrk="1" hangingPunct="1"/>
            <a:endParaRPr lang="en" sz="1200" dirty="0" smtClean="0"/>
          </a:p>
        </p:txBody>
      </p:sp>
      <p:sp>
        <p:nvSpPr>
          <p:cNvPr id="21508" name="Espace réservé de la date 3"/>
          <p:cNvSpPr>
            <a:spLocks noGrp="1"/>
          </p:cNvSpPr>
          <p:nvPr>
            <p:ph type="dt" sz="quarter" idx="10"/>
          </p:nvPr>
        </p:nvSpPr>
        <p:spPr>
          <a:noFill/>
        </p:spPr>
        <p:txBody>
          <a:bodyPr/>
          <a:lstStyle/>
          <a:p>
            <a:pPr algn="l" rtl="0"/>
            <a:fld id="{7F79FBED-9CD1-44EE-A1FC-542FC70988D5}" type="datetime1">
              <a:rPr>
                <a:latin typeface="Arial" charset="0"/>
                <a:ea typeface="ＭＳ Ｐゴシック" pitchFamily="34" charset="-128"/>
              </a:rPr>
              <a:pPr/>
              <a:t>21/08/2012</a:t>
            </a:fld>
            <a:endParaRPr lang="en" smtClean="0">
              <a:solidFill>
                <a:schemeClr val="tx1"/>
              </a:solidFill>
              <a:latin typeface="Arial" charset="0"/>
              <a:ea typeface="ＭＳ Ｐゴシック" pitchFamily="34" charset="-128"/>
            </a:endParaRPr>
          </a:p>
        </p:txBody>
      </p:sp>
      <p:sp>
        <p:nvSpPr>
          <p:cNvPr id="21509" name="Espace réservé du numéro de diapositive 4"/>
          <p:cNvSpPr>
            <a:spLocks noGrp="1"/>
          </p:cNvSpPr>
          <p:nvPr>
            <p:ph type="sldNum" sz="quarter" idx="11"/>
          </p:nvPr>
        </p:nvSpPr>
        <p:spPr>
          <a:noFill/>
        </p:spPr>
        <p:txBody>
          <a:bodyPr/>
          <a:lstStyle/>
          <a:p>
            <a:pPr algn="l" rtl="0"/>
            <a:fld id="{81501A59-4026-40DC-9709-4E93A85A3FF2}" type="slidenum">
              <a:rPr>
                <a:latin typeface="Arial" charset="0"/>
                <a:ea typeface="ＭＳ Ｐゴシック" pitchFamily="34" charset="-128"/>
              </a:rPr>
              <a:pPr/>
              <a:t>9</a:t>
            </a:fld>
            <a:endParaRPr lang="en" smtClean="0">
              <a:latin typeface="Trebuchet MS" pitchFamily="34" charset="0"/>
              <a:ea typeface="ＭＳ Ｐゴシック" pitchFamily="34" charset="-128"/>
            </a:endParaRPr>
          </a:p>
        </p:txBody>
      </p:sp>
      <p:sp>
        <p:nvSpPr>
          <p:cNvPr id="21510" name="Accolade fermante 8"/>
          <p:cNvSpPr>
            <a:spLocks/>
          </p:cNvSpPr>
          <p:nvPr/>
        </p:nvSpPr>
        <p:spPr bwMode="auto">
          <a:xfrm>
            <a:off x="7761311" y="1916832"/>
            <a:ext cx="723999" cy="3816424"/>
          </a:xfrm>
          <a:prstGeom prst="rightBrace">
            <a:avLst>
              <a:gd name="adj1" fmla="val 70514"/>
              <a:gd name="adj2" fmla="val 50000"/>
            </a:avLst>
          </a:prstGeom>
          <a:noFill/>
          <a:ln w="31750" algn="ctr">
            <a:solidFill>
              <a:schemeClr val="tx1"/>
            </a:solidFill>
            <a:round/>
            <a:headEnd/>
            <a:tailEnd/>
          </a:ln>
        </p:spPr>
        <p:txBody>
          <a:bodyPr/>
          <a:lstStyle/>
          <a:p>
            <a:pPr algn="l" rtl="0" eaLnBrk="0" hangingPunct="0"/>
            <a:endParaRPr lang="en"/>
          </a:p>
        </p:txBody>
      </p:sp>
      <p:sp>
        <p:nvSpPr>
          <p:cNvPr id="21511" name="ZoneTexte 5"/>
          <p:cNvSpPr txBox="1">
            <a:spLocks noChangeArrowheads="1"/>
          </p:cNvSpPr>
          <p:nvPr/>
        </p:nvSpPr>
        <p:spPr bwMode="auto">
          <a:xfrm>
            <a:off x="8265368" y="3068960"/>
            <a:ext cx="1584176" cy="1569660"/>
          </a:xfrm>
          <a:prstGeom prst="rect">
            <a:avLst/>
          </a:prstGeom>
          <a:noFill/>
          <a:ln w="9525">
            <a:noFill/>
            <a:miter lim="800000"/>
            <a:headEnd/>
            <a:tailEnd/>
          </a:ln>
        </p:spPr>
        <p:txBody>
          <a:bodyPr wrap="square">
            <a:spAutoFit/>
          </a:bodyPr>
          <a:lstStyle/>
          <a:p>
            <a:pPr algn="ctr" rtl="0"/>
            <a:r>
              <a:rPr lang="en" sz="3200" b="1" i="0" u="none" dirty="0">
                <a:solidFill>
                  <a:srgbClr val="C00000"/>
                </a:solidFill>
              </a:rPr>
              <a:t>TRUE </a:t>
            </a:r>
            <a:endParaRPr lang="en" sz="3200" b="1" dirty="0">
              <a:solidFill>
                <a:srgbClr val="C00000"/>
              </a:solidFill>
            </a:endParaRPr>
          </a:p>
          <a:p>
            <a:pPr algn="ctr" rtl="0"/>
            <a:r>
              <a:rPr lang="en" sz="3200" b="1" i="0" u="none" dirty="0">
                <a:solidFill>
                  <a:srgbClr val="C00000"/>
                </a:solidFill>
              </a:rPr>
              <a:t>and</a:t>
            </a:r>
            <a:endParaRPr lang="en" sz="3200" b="1" dirty="0">
              <a:solidFill>
                <a:srgbClr val="C00000"/>
              </a:solidFill>
            </a:endParaRPr>
          </a:p>
          <a:p>
            <a:pPr algn="ctr" rtl="0"/>
            <a:r>
              <a:rPr lang="en" sz="3200" b="1" i="0" u="none" dirty="0">
                <a:solidFill>
                  <a:srgbClr val="C00000"/>
                </a:solidFill>
              </a:rPr>
              <a:t>FALSE</a:t>
            </a:r>
          </a:p>
        </p:txBody>
      </p:sp>
    </p:spTree>
  </p:cSld>
  <p:clrMapOvr>
    <a:masterClrMapping/>
  </p:clrMapOvr>
</p:sld>
</file>

<file path=ppt/theme/theme1.xml><?xml version="1.0" encoding="utf-8"?>
<a:theme xmlns:a="http://schemas.openxmlformats.org/drawingml/2006/main" name="Dietsmann Group Template 2010">
  <a:themeElements>
    <a:clrScheme name="Lege presentatie 13">
      <a:dk1>
        <a:srgbClr val="005581"/>
      </a:dk1>
      <a:lt1>
        <a:srgbClr val="DDE0E2"/>
      </a:lt1>
      <a:dk2>
        <a:srgbClr val="00152E"/>
      </a:dk2>
      <a:lt2>
        <a:srgbClr val="808080"/>
      </a:lt2>
      <a:accent1>
        <a:srgbClr val="004061"/>
      </a:accent1>
      <a:accent2>
        <a:srgbClr val="88AFCC"/>
      </a:accent2>
      <a:accent3>
        <a:srgbClr val="EBEDEE"/>
      </a:accent3>
      <a:accent4>
        <a:srgbClr val="00476D"/>
      </a:accent4>
      <a:accent5>
        <a:srgbClr val="AAAFB7"/>
      </a:accent5>
      <a:accent6>
        <a:srgbClr val="7B9EB9"/>
      </a:accent6>
      <a:hlink>
        <a:srgbClr val="6CCFF6"/>
      </a:hlink>
      <a:folHlink>
        <a:srgbClr val="6992A5"/>
      </a:folHlink>
    </a:clrScheme>
    <a:fontScheme name="Lege presentatie">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ge presentatie 13">
        <a:dk1>
          <a:srgbClr val="005581"/>
        </a:dk1>
        <a:lt1>
          <a:srgbClr val="DDE0E2"/>
        </a:lt1>
        <a:dk2>
          <a:srgbClr val="00152E"/>
        </a:dk2>
        <a:lt2>
          <a:srgbClr val="808080"/>
        </a:lt2>
        <a:accent1>
          <a:srgbClr val="004061"/>
        </a:accent1>
        <a:accent2>
          <a:srgbClr val="88AFCC"/>
        </a:accent2>
        <a:accent3>
          <a:srgbClr val="EBEDEE"/>
        </a:accent3>
        <a:accent4>
          <a:srgbClr val="00476D"/>
        </a:accent4>
        <a:accent5>
          <a:srgbClr val="AAAFB7"/>
        </a:accent5>
        <a:accent6>
          <a:srgbClr val="7B9EB9"/>
        </a:accent6>
        <a:hlink>
          <a:srgbClr val="6CCFF6"/>
        </a:hlink>
        <a:folHlink>
          <a:srgbClr val="6992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Dietsmann Group Template 2010</Template>
  <TotalTime>7826</TotalTime>
  <Words>2484</Words>
  <Application>Microsoft Office PowerPoint</Application>
  <PresentationFormat>A4 Paper (210x297 mm)</PresentationFormat>
  <Paragraphs>304</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Dietsmann Group Template 2010</vt:lpstr>
      <vt:lpstr>HEALTH 2012</vt:lpstr>
      <vt:lpstr>The definition of musculoskeletal disorders</vt:lpstr>
      <vt:lpstr>Location of musculoskeletal disorders</vt:lpstr>
      <vt:lpstr>Some statistics </vt:lpstr>
      <vt:lpstr>Multiple factors of the onset of musculoskeletal disorders</vt:lpstr>
      <vt:lpstr>Trigger of musculoskeletal disorders (1)</vt:lpstr>
      <vt:lpstr>Trigger of musculoskeletal disorders (2)</vt:lpstr>
      <vt:lpstr>Trigger of musculoskeletal disorders (3)</vt:lpstr>
      <vt:lpstr>Ideas received on prevention</vt:lpstr>
      <vt:lpstr>At organisational level </vt:lpstr>
      <vt:lpstr>At group level</vt:lpstr>
      <vt:lpstr>At individual level </vt:lpstr>
      <vt:lpstr>At personal level</vt:lpstr>
      <vt:lpstr>PowerPoint Presentation</vt:lpstr>
    </vt:vector>
  </TitlesOfParts>
  <Company>Dietsmann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Margheri-Lopez</dc:creator>
  <cp:lastModifiedBy>Ghislaine_Dierickx</cp:lastModifiedBy>
  <cp:revision>657</cp:revision>
  <cp:lastPrinted>2012-08-20T12:31:37Z</cp:lastPrinted>
  <dcterms:created xsi:type="dcterms:W3CDTF">2010-09-14T07:45:51Z</dcterms:created>
  <dcterms:modified xsi:type="dcterms:W3CDTF">2012-11-07T10:14:03Z</dcterms:modified>
</cp:coreProperties>
</file>